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14"/>
    <p:sldId id="257" r:id="rId15"/>
    <p:sldId id="258" r:id="rId16"/>
    <p:sldId id="259" r:id="rId17"/>
    <p:sldId id="260" r:id="rId18"/>
    <p:sldId id="261" r:id="rId19"/>
    <p:sldId id="262" r:id="rId20"/>
    <p:sldId id="263" r:id="rId21"/>
    <p:sldId id="264" r:id="rId22"/>
    <p:sldId id="265" r:id="rId23"/>
    <p:sldId id="266" r:id="rId24"/>
    <p:sldId id="267" r:id="rId25"/>
    <p:sldId id="268" r:id="rId26"/>
    <p:sldId id="269" r:id="rId27"/>
    <p:sldId id="270" r:id="rId28"/>
    <p:sldId id="271" r:id="rId29"/>
    <p:sldId id="272" r:id="rId30"/>
    <p:sldId id="273" r:id="rId31"/>
    <p:sldId id="274" r:id="rId32"/>
    <p:sldId id="275" r:id="rId33"/>
    <p:sldId id="276" r:id="rId34"/>
    <p:sldId id="277" r:id="rId35"/>
    <p:sldId id="278" r:id="rId36"/>
    <p:sldId id="279" r:id="rId37"/>
    <p:sldId id="280" r:id="rId38"/>
    <p:sldId id="281" r:id="rId39"/>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Gidole" charset="1" panose="02000503000000000000"/>
      <p:regular r:id="rId10"/>
    </p:embeddedFont>
    <p:embeddedFont>
      <p:font typeface="Quicksand 1" charset="1" panose="00000600000000000000"/>
      <p:regular r:id="rId11"/>
    </p:embeddedFont>
    <p:embeddedFont>
      <p:font typeface="Quicksand 1 Bold" charset="1" panose="00000800000000000000"/>
      <p:regular r:id="rId12"/>
    </p:embeddedFont>
    <p:embeddedFont>
      <p:font typeface="Quicksand 2" charset="1" panose="00000000000000000000"/>
      <p:regular r:id="rId1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slides/slide1.xml" Type="http://schemas.openxmlformats.org/officeDocument/2006/relationships/slide"/><Relationship Id="rId15" Target="slides/slide2.xml" Type="http://schemas.openxmlformats.org/officeDocument/2006/relationships/slide"/><Relationship Id="rId16" Target="slides/slide3.xml" Type="http://schemas.openxmlformats.org/officeDocument/2006/relationships/slide"/><Relationship Id="rId17" Target="slides/slide4.xml" Type="http://schemas.openxmlformats.org/officeDocument/2006/relationships/slide"/><Relationship Id="rId18" Target="slides/slide5.xml" Type="http://schemas.openxmlformats.org/officeDocument/2006/relationships/slide"/><Relationship Id="rId19" Target="slides/slide6.xml" Type="http://schemas.openxmlformats.org/officeDocument/2006/relationships/slide"/><Relationship Id="rId2" Target="presProps.xml" Type="http://schemas.openxmlformats.org/officeDocument/2006/relationships/presProps"/><Relationship Id="rId20" Target="slides/slide7.xml" Type="http://schemas.openxmlformats.org/officeDocument/2006/relationships/slide"/><Relationship Id="rId21" Target="slides/slide8.xml" Type="http://schemas.openxmlformats.org/officeDocument/2006/relationships/slide"/><Relationship Id="rId22" Target="slides/slide9.xml" Type="http://schemas.openxmlformats.org/officeDocument/2006/relationships/slide"/><Relationship Id="rId23" Target="slides/slide10.xml" Type="http://schemas.openxmlformats.org/officeDocument/2006/relationships/slide"/><Relationship Id="rId24" Target="slides/slide11.xml" Type="http://schemas.openxmlformats.org/officeDocument/2006/relationships/slide"/><Relationship Id="rId25" Target="slides/slide12.xml" Type="http://schemas.openxmlformats.org/officeDocument/2006/relationships/slide"/><Relationship Id="rId26" Target="slides/slide13.xml" Type="http://schemas.openxmlformats.org/officeDocument/2006/relationships/slide"/><Relationship Id="rId27" Target="slides/slide14.xml" Type="http://schemas.openxmlformats.org/officeDocument/2006/relationships/slide"/><Relationship Id="rId28" Target="slides/slide15.xml" Type="http://schemas.openxmlformats.org/officeDocument/2006/relationships/slide"/><Relationship Id="rId29" Target="slides/slide16.xml" Type="http://schemas.openxmlformats.org/officeDocument/2006/relationships/slide"/><Relationship Id="rId3" Target="viewProps.xml" Type="http://schemas.openxmlformats.org/officeDocument/2006/relationships/viewProps"/><Relationship Id="rId30" Target="slides/slide17.xml" Type="http://schemas.openxmlformats.org/officeDocument/2006/relationships/slide"/><Relationship Id="rId31" Target="slides/slide18.xml" Type="http://schemas.openxmlformats.org/officeDocument/2006/relationships/slide"/><Relationship Id="rId32" Target="slides/slide19.xml" Type="http://schemas.openxmlformats.org/officeDocument/2006/relationships/slide"/><Relationship Id="rId33" Target="slides/slide20.xml" Type="http://schemas.openxmlformats.org/officeDocument/2006/relationships/slide"/><Relationship Id="rId34" Target="slides/slide21.xml" Type="http://schemas.openxmlformats.org/officeDocument/2006/relationships/slide"/><Relationship Id="rId35" Target="slides/slide22.xml" Type="http://schemas.openxmlformats.org/officeDocument/2006/relationships/slide"/><Relationship Id="rId36" Target="slides/slide23.xml" Type="http://schemas.openxmlformats.org/officeDocument/2006/relationships/slide"/><Relationship Id="rId37" Target="slides/slide24.xml" Type="http://schemas.openxmlformats.org/officeDocument/2006/relationships/slide"/><Relationship Id="rId38" Target="slides/slide25.xml" Type="http://schemas.openxmlformats.org/officeDocument/2006/relationships/slide"/><Relationship Id="rId39" Target="slides/slide26.xml" Type="http://schemas.openxmlformats.org/officeDocument/2006/relationships/slide"/><Relationship Id="rId4" Target="theme/theme1.xml" Type="http://schemas.openxmlformats.org/officeDocument/2006/relationships/theme"/><Relationship Id="rId5" Target="tableStyles.xml" Type="http://schemas.openxmlformats.org/officeDocument/2006/relationships/tableStyles"/><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3.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jpeg" Type="http://schemas.openxmlformats.org/officeDocument/2006/relationships/image"/><Relationship Id="rId3" Target="../media/image27.jpeg" Type="http://schemas.openxmlformats.org/officeDocument/2006/relationships/image"/><Relationship Id="rId4" Target="../media/image28.jpeg" Type="http://schemas.openxmlformats.org/officeDocument/2006/relationships/image"/><Relationship Id="rId5" Target="../media/image3.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jpeg" Type="http://schemas.openxmlformats.org/officeDocument/2006/relationships/image"/><Relationship Id="rId3" Target="../media/image3.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0.png" Type="http://schemas.openxmlformats.org/officeDocument/2006/relationships/image"/><Relationship Id="rId3" Target="../media/image31.png" Type="http://schemas.openxmlformats.org/officeDocument/2006/relationships/image"/><Relationship Id="rId4" Target="../media/image32.jpeg" Type="http://schemas.openxmlformats.org/officeDocument/2006/relationships/image"/><Relationship Id="rId5" Target="../media/image3.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3.jpeg" Type="http://schemas.openxmlformats.org/officeDocument/2006/relationships/image"/><Relationship Id="rId3" Target="../media/image34.png" Type="http://schemas.openxmlformats.org/officeDocument/2006/relationships/image"/><Relationship Id="rId4" Target="../media/image35.png" Type="http://schemas.openxmlformats.org/officeDocument/2006/relationships/image"/><Relationship Id="rId5" Target="../media/image4.png" Type="http://schemas.openxmlformats.org/officeDocument/2006/relationships/image"/><Relationship Id="rId6" Target="../media/image36.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7.jpeg" Type="http://schemas.openxmlformats.org/officeDocument/2006/relationships/image"/><Relationship Id="rId3" Target="../media/image4.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38.png" Type="http://schemas.openxmlformats.org/officeDocument/2006/relationships/image"/><Relationship Id="rId4" Target="../media/image39.png" Type="http://schemas.openxmlformats.org/officeDocument/2006/relationships/image"/><Relationship Id="rId5" Target="../media/image40.png" Type="http://schemas.openxmlformats.org/officeDocument/2006/relationships/image"/><Relationship Id="rId6" Target="../media/image41.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2.jpeg" Type="http://schemas.openxmlformats.org/officeDocument/2006/relationships/image"/><Relationship Id="rId3" Target="../media/image4.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3.jpeg" Type="http://schemas.openxmlformats.org/officeDocument/2006/relationships/image"/><Relationship Id="rId3" Target="../media/image44.jpeg" Type="http://schemas.openxmlformats.org/officeDocument/2006/relationships/image"/><Relationship Id="rId4" Target="../media/image45.jpeg" Type="http://schemas.openxmlformats.org/officeDocument/2006/relationships/image"/><Relationship Id="rId5" Target="../media/image3.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6.png" Type="http://schemas.openxmlformats.org/officeDocument/2006/relationships/image"/><Relationship Id="rId3" Target="../media/image47.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6.png" Type="http://schemas.openxmlformats.org/officeDocument/2006/relationships/image"/><Relationship Id="rId4" Target="../media/image4.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5.jpeg" Type="http://schemas.openxmlformats.org/officeDocument/2006/relationships/image"/><Relationship Id="rId11" Target="../media/image16.jpeg" Type="http://schemas.openxmlformats.org/officeDocument/2006/relationships/image"/><Relationship Id="rId12" Target="../media/image17.jpeg" Type="http://schemas.openxmlformats.org/officeDocument/2006/relationships/image"/><Relationship Id="rId13" Target="../media/image3.png" Type="http://schemas.openxmlformats.org/officeDocument/2006/relationships/image"/><Relationship Id="rId2" Target="../media/image7.jpeg" Type="http://schemas.openxmlformats.org/officeDocument/2006/relationships/image"/><Relationship Id="rId3" Target="../media/image8.jpeg" Type="http://schemas.openxmlformats.org/officeDocument/2006/relationships/image"/><Relationship Id="rId4" Target="../media/image9.jpeg" Type="http://schemas.openxmlformats.org/officeDocument/2006/relationships/image"/><Relationship Id="rId5" Target="../media/image10.jpeg" Type="http://schemas.openxmlformats.org/officeDocument/2006/relationships/image"/><Relationship Id="rId6" Target="../media/image11.png" Type="http://schemas.openxmlformats.org/officeDocument/2006/relationships/image"/><Relationship Id="rId7" Target="../media/image12.jpeg" Type="http://schemas.openxmlformats.org/officeDocument/2006/relationships/image"/><Relationship Id="rId8" Target="../media/image13.png" Type="http://schemas.openxmlformats.org/officeDocument/2006/relationships/image"/><Relationship Id="rId9" Target="../media/image14.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18.png" Type="http://schemas.openxmlformats.org/officeDocument/2006/relationships/image"/><Relationship Id="rId4" Target="../media/image19.jpeg" Type="http://schemas.openxmlformats.org/officeDocument/2006/relationships/image"/><Relationship Id="rId5" Target="../media/image20.jpeg" Type="http://schemas.openxmlformats.org/officeDocument/2006/relationships/image"/><Relationship Id="rId6" Target="../media/image21.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22.png" Type="http://schemas.openxmlformats.org/officeDocument/2006/relationships/image"/><Relationship Id="rId4" Target="../media/image19.jpeg" Type="http://schemas.openxmlformats.org/officeDocument/2006/relationships/image"/><Relationship Id="rId5" Target="../media/image20.jpeg" Type="http://schemas.openxmlformats.org/officeDocument/2006/relationships/image"/><Relationship Id="rId6" Target="../media/image21.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23.jpeg" Type="http://schemas.openxmlformats.org/officeDocument/2006/relationships/image"/><Relationship Id="rId4" Target="../media/image24.jpeg" Type="http://schemas.openxmlformats.org/officeDocument/2006/relationships/image"/><Relationship Id="rId5" Target="../media/image15.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5.png" Type="http://schemas.openxmlformats.org/officeDocument/2006/relationships/image"/><Relationship Id="rId3" Target="../media/image3.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5213C"/>
        </a:solidFill>
      </p:bgPr>
    </p:bg>
    <p:spTree>
      <p:nvGrpSpPr>
        <p:cNvPr id="1" name=""/>
        <p:cNvGrpSpPr/>
        <p:nvPr/>
      </p:nvGrpSpPr>
      <p:grpSpPr>
        <a:xfrm>
          <a:off x="0" y="0"/>
          <a:ext cx="0" cy="0"/>
          <a:chOff x="0" y="0"/>
          <a:chExt cx="0" cy="0"/>
        </a:xfrm>
      </p:grpSpPr>
      <p:sp>
        <p:nvSpPr>
          <p:cNvPr name="AutoShape 2" id="2"/>
          <p:cNvSpPr/>
          <p:nvPr/>
        </p:nvSpPr>
        <p:spPr>
          <a:xfrm rot="0">
            <a:off x="-216921" y="-302352"/>
            <a:ext cx="3137002" cy="10872689"/>
          </a:xfrm>
          <a:prstGeom prst="rect">
            <a:avLst/>
          </a:prstGeom>
          <a:solidFill>
            <a:srgbClr val="FFFFFF"/>
          </a:solidFill>
        </p:spPr>
      </p:sp>
      <p:pic>
        <p:nvPicPr>
          <p:cNvPr name="Picture 3" id="3"/>
          <p:cNvPicPr>
            <a:picLocks noChangeAspect="true"/>
          </p:cNvPicPr>
          <p:nvPr/>
        </p:nvPicPr>
        <p:blipFill>
          <a:blip r:embed="rId2">
            <a:alphaModFix amt="20999"/>
          </a:blip>
          <a:srcRect l="18331" t="28204" r="13682" b="3164"/>
          <a:stretch>
            <a:fillRect/>
          </a:stretch>
        </p:blipFill>
        <p:spPr>
          <a:xfrm flipH="false" flipV="false" rot="0">
            <a:off x="2929606" y="-34024"/>
            <a:ext cx="15367919" cy="10336033"/>
          </a:xfrm>
          <a:prstGeom prst="rect">
            <a:avLst/>
          </a:prstGeom>
        </p:spPr>
      </p:pic>
      <p:grpSp>
        <p:nvGrpSpPr>
          <p:cNvPr name="Group 4" id="4"/>
          <p:cNvGrpSpPr/>
          <p:nvPr/>
        </p:nvGrpSpPr>
        <p:grpSpPr>
          <a:xfrm rot="0">
            <a:off x="5670255" y="3552068"/>
            <a:ext cx="12617745" cy="3182865"/>
            <a:chOff x="0" y="0"/>
            <a:chExt cx="16823660" cy="4243820"/>
          </a:xfrm>
        </p:grpSpPr>
        <p:sp>
          <p:nvSpPr>
            <p:cNvPr name="TextBox 5" id="5"/>
            <p:cNvSpPr txBox="true"/>
            <p:nvPr/>
          </p:nvSpPr>
          <p:spPr>
            <a:xfrm rot="0">
              <a:off x="0" y="-9525"/>
              <a:ext cx="16460524" cy="3667125"/>
            </a:xfrm>
            <a:prstGeom prst="rect">
              <a:avLst/>
            </a:prstGeom>
          </p:spPr>
          <p:txBody>
            <a:bodyPr anchor="t" rtlCol="false" tIns="0" lIns="0" bIns="0" rIns="0">
              <a:spAutoFit/>
            </a:bodyPr>
            <a:lstStyle/>
            <a:p>
              <a:pPr>
                <a:lnSpc>
                  <a:spcPts val="10800"/>
                </a:lnSpc>
              </a:pPr>
              <a:r>
                <a:rPr lang="en-US" sz="9000" spc="540">
                  <a:solidFill>
                    <a:srgbClr val="FFFFFF"/>
                  </a:solidFill>
                  <a:latin typeface="Quicksand 1 Bold"/>
                </a:rPr>
                <a:t>COOPERATION CANADA 101</a:t>
              </a:r>
            </a:p>
          </p:txBody>
        </p:sp>
        <p:sp>
          <p:nvSpPr>
            <p:cNvPr name="AutoShape 6" id="6"/>
            <p:cNvSpPr/>
            <p:nvPr/>
          </p:nvSpPr>
          <p:spPr>
            <a:xfrm rot="0">
              <a:off x="0" y="4172969"/>
              <a:ext cx="16823660" cy="70851"/>
            </a:xfrm>
            <a:prstGeom prst="rect">
              <a:avLst/>
            </a:prstGeom>
            <a:solidFill>
              <a:srgbClr val="FFFFFF"/>
            </a:solidFill>
          </p:spPr>
        </p:sp>
      </p:grpSp>
      <p:pic>
        <p:nvPicPr>
          <p:cNvPr name="Picture 7" id="7"/>
          <p:cNvPicPr>
            <a:picLocks noChangeAspect="true"/>
          </p:cNvPicPr>
          <p:nvPr/>
        </p:nvPicPr>
        <p:blipFill>
          <a:blip r:embed="rId3"/>
          <a:srcRect l="26502" t="23891" r="0" b="17093"/>
          <a:stretch>
            <a:fillRect/>
          </a:stretch>
        </p:blipFill>
        <p:spPr>
          <a:xfrm flipH="false" flipV="false" rot="-5400000">
            <a:off x="-1553968" y="5249545"/>
            <a:ext cx="6211779" cy="1720768"/>
          </a:xfrm>
          <a:prstGeom prst="rect">
            <a:avLst/>
          </a:prstGeom>
        </p:spPr>
      </p:pic>
      <p:pic>
        <p:nvPicPr>
          <p:cNvPr name="Picture 8" id="8"/>
          <p:cNvPicPr>
            <a:picLocks noChangeAspect="true"/>
          </p:cNvPicPr>
          <p:nvPr/>
        </p:nvPicPr>
        <p:blipFill>
          <a:blip r:embed="rId4"/>
          <a:srcRect l="0" t="0" r="0" b="0"/>
          <a:stretch>
            <a:fillRect/>
          </a:stretch>
        </p:blipFill>
        <p:spPr>
          <a:xfrm flipH="false" flipV="false" rot="0">
            <a:off x="183762" y="267721"/>
            <a:ext cx="2736319" cy="2736319"/>
          </a:xfrm>
          <a:prstGeom prst="rect">
            <a:avLst/>
          </a:prstGeom>
        </p:spPr>
      </p:pic>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1028700" y="-302913"/>
            <a:ext cx="6552045" cy="9561213"/>
          </a:xfrm>
          <a:prstGeom prst="rect">
            <a:avLst/>
          </a:prstGeom>
          <a:solidFill>
            <a:srgbClr val="05213C"/>
          </a:solidFill>
        </p:spPr>
      </p:sp>
      <p:sp>
        <p:nvSpPr>
          <p:cNvPr name="TextBox 3" id="3"/>
          <p:cNvSpPr txBox="true"/>
          <p:nvPr/>
        </p:nvSpPr>
        <p:spPr>
          <a:xfrm rot="0">
            <a:off x="1369830" y="5086350"/>
            <a:ext cx="5869785" cy="2340610"/>
          </a:xfrm>
          <a:prstGeom prst="rect">
            <a:avLst/>
          </a:prstGeom>
        </p:spPr>
        <p:txBody>
          <a:bodyPr anchor="t" rtlCol="false" tIns="0" lIns="0" bIns="0" rIns="0">
            <a:spAutoFit/>
          </a:bodyPr>
          <a:lstStyle/>
          <a:p>
            <a:pPr algn="ctr">
              <a:lnSpc>
                <a:spcPts val="9360"/>
              </a:lnSpc>
            </a:pPr>
            <a:r>
              <a:rPr lang="en-US" sz="7200" spc="359">
                <a:solidFill>
                  <a:srgbClr val="FFFFFF"/>
                </a:solidFill>
                <a:latin typeface="Quicksand 1 Bold"/>
              </a:rPr>
              <a:t>OUR</a:t>
            </a:r>
            <a:r>
              <a:rPr lang="en-US" sz="7200" spc="359">
                <a:solidFill>
                  <a:srgbClr val="FFFFFF"/>
                </a:solidFill>
                <a:latin typeface="Quicksand 1 Bold"/>
              </a:rPr>
              <a:t> OBJECTIVES</a:t>
            </a:r>
          </a:p>
        </p:txBody>
      </p:sp>
      <p:grpSp>
        <p:nvGrpSpPr>
          <p:cNvPr name="Group 4" id="4"/>
          <p:cNvGrpSpPr/>
          <p:nvPr/>
        </p:nvGrpSpPr>
        <p:grpSpPr>
          <a:xfrm rot="0">
            <a:off x="8926078" y="325794"/>
            <a:ext cx="8333222" cy="6469882"/>
            <a:chOff x="0" y="0"/>
            <a:chExt cx="11110962" cy="8626509"/>
          </a:xfrm>
        </p:grpSpPr>
        <p:sp>
          <p:nvSpPr>
            <p:cNvPr name="TextBox 5" id="5"/>
            <p:cNvSpPr txBox="true"/>
            <p:nvPr/>
          </p:nvSpPr>
          <p:spPr>
            <a:xfrm rot="0">
              <a:off x="0" y="0"/>
              <a:ext cx="11110962" cy="685800"/>
            </a:xfrm>
            <a:prstGeom prst="rect">
              <a:avLst/>
            </a:prstGeom>
          </p:spPr>
          <p:txBody>
            <a:bodyPr anchor="t" rtlCol="false" tIns="0" lIns="0" bIns="0" rIns="0">
              <a:spAutoFit/>
            </a:bodyPr>
            <a:lstStyle/>
            <a:p>
              <a:pPr>
                <a:lnSpc>
                  <a:spcPts val="4079"/>
                </a:lnSpc>
              </a:pPr>
              <a:r>
                <a:rPr lang="en-US" sz="3400" spc="340">
                  <a:solidFill>
                    <a:srgbClr val="2E5C9E"/>
                  </a:solidFill>
                  <a:latin typeface="Quicksand 1 Bold"/>
                </a:rPr>
                <a:t>EN</a:t>
              </a:r>
              <a:r>
                <a:rPr lang="en-US" sz="3400" spc="340">
                  <a:solidFill>
                    <a:srgbClr val="2E5C9E"/>
                  </a:solidFill>
                  <a:latin typeface="Quicksand 1 Bold"/>
                </a:rPr>
                <a:t>ABLE</a:t>
              </a:r>
            </a:p>
          </p:txBody>
        </p:sp>
        <p:sp>
          <p:nvSpPr>
            <p:cNvPr name="TextBox 6" id="6"/>
            <p:cNvSpPr txBox="true"/>
            <p:nvPr/>
          </p:nvSpPr>
          <p:spPr>
            <a:xfrm rot="0">
              <a:off x="0" y="925733"/>
              <a:ext cx="11110962" cy="1466850"/>
            </a:xfrm>
            <a:prstGeom prst="rect">
              <a:avLst/>
            </a:prstGeom>
          </p:spPr>
          <p:txBody>
            <a:bodyPr anchor="t" rtlCol="false" tIns="0" lIns="0" bIns="0" rIns="0">
              <a:spAutoFit/>
            </a:bodyPr>
            <a:lstStyle/>
            <a:p>
              <a:pPr>
                <a:lnSpc>
                  <a:spcPts val="4500"/>
                </a:lnSpc>
              </a:pPr>
              <a:r>
                <a:rPr lang="en-US" sz="3000" spc="30">
                  <a:solidFill>
                    <a:srgbClr val="03313D"/>
                  </a:solidFill>
                  <a:latin typeface="Quicksand 1"/>
                </a:rPr>
                <a:t>F</a:t>
              </a:r>
              <a:r>
                <a:rPr lang="en-US" sz="3000" spc="30">
                  <a:solidFill>
                    <a:srgbClr val="03313D"/>
                  </a:solidFill>
                  <a:latin typeface="Quicksand 1"/>
                </a:rPr>
                <a:t>oster a more collaborative, connected and inclusive sector</a:t>
              </a:r>
            </a:p>
          </p:txBody>
        </p:sp>
        <p:sp>
          <p:nvSpPr>
            <p:cNvPr name="TextBox 7" id="7"/>
            <p:cNvSpPr txBox="true"/>
            <p:nvPr/>
          </p:nvSpPr>
          <p:spPr>
            <a:xfrm rot="0">
              <a:off x="0" y="3140349"/>
              <a:ext cx="11110962" cy="685800"/>
            </a:xfrm>
            <a:prstGeom prst="rect">
              <a:avLst/>
            </a:prstGeom>
          </p:spPr>
          <p:txBody>
            <a:bodyPr anchor="t" rtlCol="false" tIns="0" lIns="0" bIns="0" rIns="0">
              <a:spAutoFit/>
            </a:bodyPr>
            <a:lstStyle/>
            <a:p>
              <a:pPr>
                <a:lnSpc>
                  <a:spcPts val="4079"/>
                </a:lnSpc>
              </a:pPr>
              <a:r>
                <a:rPr lang="en-US" sz="3400" spc="340">
                  <a:solidFill>
                    <a:srgbClr val="2E5C9E"/>
                  </a:solidFill>
                  <a:latin typeface="Quicksand 1 Bold"/>
                </a:rPr>
                <a:t>L</a:t>
              </a:r>
              <a:r>
                <a:rPr lang="en-US" sz="3400" spc="340">
                  <a:solidFill>
                    <a:srgbClr val="2E5C9E"/>
                  </a:solidFill>
                  <a:latin typeface="Quicksand 1 Bold"/>
                </a:rPr>
                <a:t>EAD</a:t>
              </a:r>
            </a:p>
          </p:txBody>
        </p:sp>
        <p:sp>
          <p:nvSpPr>
            <p:cNvPr name="TextBox 8" id="8"/>
            <p:cNvSpPr txBox="true"/>
            <p:nvPr/>
          </p:nvSpPr>
          <p:spPr>
            <a:xfrm rot="0">
              <a:off x="0" y="4066082"/>
              <a:ext cx="11110962" cy="1466850"/>
            </a:xfrm>
            <a:prstGeom prst="rect">
              <a:avLst/>
            </a:prstGeom>
          </p:spPr>
          <p:txBody>
            <a:bodyPr anchor="t" rtlCol="false" tIns="0" lIns="0" bIns="0" rIns="0">
              <a:spAutoFit/>
            </a:bodyPr>
            <a:lstStyle/>
            <a:p>
              <a:pPr>
                <a:lnSpc>
                  <a:spcPts val="4500"/>
                </a:lnSpc>
              </a:pPr>
              <a:r>
                <a:rPr lang="en-US" sz="3000" spc="30">
                  <a:solidFill>
                    <a:srgbClr val="03313D"/>
                  </a:solidFill>
                  <a:latin typeface="Quicksand 1"/>
                </a:rPr>
                <a:t>Adv</a:t>
              </a:r>
              <a:r>
                <a:rPr lang="en-US" sz="3000" spc="30">
                  <a:solidFill>
                    <a:srgbClr val="03313D"/>
                  </a:solidFill>
                  <a:latin typeface="Quicksand 1"/>
                </a:rPr>
                <a:t>ance the voice, expertise and leadership of civil society</a:t>
              </a:r>
            </a:p>
          </p:txBody>
        </p:sp>
        <p:sp>
          <p:nvSpPr>
            <p:cNvPr name="TextBox 9" id="9"/>
            <p:cNvSpPr txBox="true"/>
            <p:nvPr/>
          </p:nvSpPr>
          <p:spPr>
            <a:xfrm rot="0">
              <a:off x="0" y="6233926"/>
              <a:ext cx="11110962" cy="685800"/>
            </a:xfrm>
            <a:prstGeom prst="rect">
              <a:avLst/>
            </a:prstGeom>
          </p:spPr>
          <p:txBody>
            <a:bodyPr anchor="t" rtlCol="false" tIns="0" lIns="0" bIns="0" rIns="0">
              <a:spAutoFit/>
            </a:bodyPr>
            <a:lstStyle/>
            <a:p>
              <a:pPr>
                <a:lnSpc>
                  <a:spcPts val="4079"/>
                </a:lnSpc>
              </a:pPr>
              <a:r>
                <a:rPr lang="en-US" sz="3400" spc="340">
                  <a:solidFill>
                    <a:srgbClr val="2E5C9E"/>
                  </a:solidFill>
                  <a:latin typeface="Quicksand 1 Bold"/>
                </a:rPr>
                <a:t>I</a:t>
              </a:r>
              <a:r>
                <a:rPr lang="en-US" sz="3400" spc="340">
                  <a:solidFill>
                    <a:srgbClr val="2E5C9E"/>
                  </a:solidFill>
                  <a:latin typeface="Quicksand 1 Bold"/>
                </a:rPr>
                <a:t>NNOVATE</a:t>
              </a:r>
            </a:p>
          </p:txBody>
        </p:sp>
        <p:sp>
          <p:nvSpPr>
            <p:cNvPr name="TextBox 10" id="10"/>
            <p:cNvSpPr txBox="true"/>
            <p:nvPr/>
          </p:nvSpPr>
          <p:spPr>
            <a:xfrm rot="0">
              <a:off x="0" y="7159659"/>
              <a:ext cx="11110962" cy="1466850"/>
            </a:xfrm>
            <a:prstGeom prst="rect">
              <a:avLst/>
            </a:prstGeom>
          </p:spPr>
          <p:txBody>
            <a:bodyPr anchor="t" rtlCol="false" tIns="0" lIns="0" bIns="0" rIns="0">
              <a:spAutoFit/>
            </a:bodyPr>
            <a:lstStyle/>
            <a:p>
              <a:pPr>
                <a:lnSpc>
                  <a:spcPts val="4500"/>
                </a:lnSpc>
              </a:pPr>
              <a:r>
                <a:rPr lang="en-US" sz="3000" spc="30">
                  <a:solidFill>
                    <a:srgbClr val="03313D"/>
                  </a:solidFill>
                  <a:latin typeface="Quicksand 1"/>
                </a:rPr>
                <a:t>Inspire and support a more relevant, responsive and effective sector</a:t>
              </a:r>
            </a:p>
          </p:txBody>
        </p:sp>
      </p:grpSp>
      <p:pic>
        <p:nvPicPr>
          <p:cNvPr name="Picture 11" id="11"/>
          <p:cNvPicPr>
            <a:picLocks noChangeAspect="true"/>
          </p:cNvPicPr>
          <p:nvPr/>
        </p:nvPicPr>
        <p:blipFill>
          <a:blip r:embed="rId2"/>
          <a:srcRect l="0" t="0" r="0" b="0"/>
          <a:stretch>
            <a:fillRect/>
          </a:stretch>
        </p:blipFill>
        <p:spPr>
          <a:xfrm flipH="false" flipV="false" rot="0">
            <a:off x="1507195" y="552752"/>
            <a:ext cx="5595055" cy="1930294"/>
          </a:xfrm>
          <a:prstGeom prst="rect">
            <a:avLst/>
          </a:prstGeom>
        </p:spPr>
      </p:pic>
      <p:grpSp>
        <p:nvGrpSpPr>
          <p:cNvPr name="Group 12" id="12"/>
          <p:cNvGrpSpPr/>
          <p:nvPr/>
        </p:nvGrpSpPr>
        <p:grpSpPr>
          <a:xfrm rot="0">
            <a:off x="8926078" y="7449475"/>
            <a:ext cx="8333222" cy="5326882"/>
            <a:chOff x="0" y="0"/>
            <a:chExt cx="11110962" cy="7102509"/>
          </a:xfrm>
        </p:grpSpPr>
        <p:sp>
          <p:nvSpPr>
            <p:cNvPr name="TextBox 13" id="13"/>
            <p:cNvSpPr txBox="true"/>
            <p:nvPr/>
          </p:nvSpPr>
          <p:spPr>
            <a:xfrm rot="0">
              <a:off x="0" y="0"/>
              <a:ext cx="11110962" cy="685800"/>
            </a:xfrm>
            <a:prstGeom prst="rect">
              <a:avLst/>
            </a:prstGeom>
          </p:spPr>
          <p:txBody>
            <a:bodyPr anchor="t" rtlCol="false" tIns="0" lIns="0" bIns="0" rIns="0">
              <a:spAutoFit/>
            </a:bodyPr>
            <a:lstStyle/>
            <a:p>
              <a:pPr>
                <a:lnSpc>
                  <a:spcPts val="4079"/>
                </a:lnSpc>
              </a:pPr>
              <a:r>
                <a:rPr lang="en-US" sz="3400" spc="340">
                  <a:solidFill>
                    <a:srgbClr val="2E5C9E"/>
                  </a:solidFill>
                  <a:latin typeface="Quicksand 1 Bold"/>
                </a:rPr>
                <a:t>THRIVE</a:t>
              </a:r>
            </a:p>
          </p:txBody>
        </p:sp>
        <p:sp>
          <p:nvSpPr>
            <p:cNvPr name="TextBox 14" id="14"/>
            <p:cNvSpPr txBox="true"/>
            <p:nvPr/>
          </p:nvSpPr>
          <p:spPr>
            <a:xfrm rot="0">
              <a:off x="0" y="925733"/>
              <a:ext cx="11110962" cy="1466850"/>
            </a:xfrm>
            <a:prstGeom prst="rect">
              <a:avLst/>
            </a:prstGeom>
          </p:spPr>
          <p:txBody>
            <a:bodyPr anchor="t" rtlCol="false" tIns="0" lIns="0" bIns="0" rIns="0">
              <a:spAutoFit/>
            </a:bodyPr>
            <a:lstStyle/>
            <a:p>
              <a:pPr>
                <a:lnSpc>
                  <a:spcPts val="4500"/>
                </a:lnSpc>
              </a:pPr>
              <a:r>
                <a:rPr lang="en-US" sz="3000" spc="30">
                  <a:solidFill>
                    <a:srgbClr val="03313D"/>
                  </a:solidFill>
                  <a:latin typeface="Quicksand 1"/>
                </a:rPr>
                <a:t>Pursue operational resilience to deliver greater and more effective impact</a:t>
              </a:r>
            </a:p>
          </p:txBody>
        </p:sp>
        <p:sp>
          <p:nvSpPr>
            <p:cNvPr name="TextBox 15" id="15"/>
            <p:cNvSpPr txBox="true"/>
            <p:nvPr/>
          </p:nvSpPr>
          <p:spPr>
            <a:xfrm rot="0">
              <a:off x="0" y="3130824"/>
              <a:ext cx="11110962" cy="695325"/>
            </a:xfrm>
            <a:prstGeom prst="rect">
              <a:avLst/>
            </a:prstGeom>
          </p:spPr>
          <p:txBody>
            <a:bodyPr anchor="t" rtlCol="false" tIns="0" lIns="0" bIns="0" rIns="0">
              <a:spAutoFit/>
            </a:bodyPr>
            <a:lstStyle/>
            <a:p>
              <a:pPr>
                <a:lnSpc>
                  <a:spcPts val="4079"/>
                </a:lnSpc>
              </a:pPr>
            </a:p>
          </p:txBody>
        </p:sp>
        <p:sp>
          <p:nvSpPr>
            <p:cNvPr name="TextBox 16" id="16"/>
            <p:cNvSpPr txBox="true"/>
            <p:nvPr/>
          </p:nvSpPr>
          <p:spPr>
            <a:xfrm rot="0">
              <a:off x="0" y="4056557"/>
              <a:ext cx="11110962" cy="714375"/>
            </a:xfrm>
            <a:prstGeom prst="rect">
              <a:avLst/>
            </a:prstGeom>
          </p:spPr>
          <p:txBody>
            <a:bodyPr anchor="t" rtlCol="false" tIns="0" lIns="0" bIns="0" rIns="0">
              <a:spAutoFit/>
            </a:bodyPr>
            <a:lstStyle/>
            <a:p>
              <a:pPr>
                <a:lnSpc>
                  <a:spcPts val="4500"/>
                </a:lnSpc>
              </a:pPr>
            </a:p>
          </p:txBody>
        </p:sp>
        <p:sp>
          <p:nvSpPr>
            <p:cNvPr name="TextBox 17" id="17"/>
            <p:cNvSpPr txBox="true"/>
            <p:nvPr/>
          </p:nvSpPr>
          <p:spPr>
            <a:xfrm rot="0">
              <a:off x="0" y="5462401"/>
              <a:ext cx="11110962" cy="695325"/>
            </a:xfrm>
            <a:prstGeom prst="rect">
              <a:avLst/>
            </a:prstGeom>
          </p:spPr>
          <p:txBody>
            <a:bodyPr anchor="t" rtlCol="false" tIns="0" lIns="0" bIns="0" rIns="0">
              <a:spAutoFit/>
            </a:bodyPr>
            <a:lstStyle/>
            <a:p>
              <a:pPr>
                <a:lnSpc>
                  <a:spcPts val="4079"/>
                </a:lnSpc>
              </a:pPr>
              <a:r>
                <a:rPr lang="en-US" sz="3400" spc="340">
                  <a:solidFill>
                    <a:srgbClr val="03313D"/>
                  </a:solidFill>
                  <a:latin typeface="Gidole"/>
                </a:rPr>
                <a:t>I</a:t>
              </a:r>
            </a:p>
          </p:txBody>
        </p:sp>
        <p:sp>
          <p:nvSpPr>
            <p:cNvPr name="TextBox 18" id="18"/>
            <p:cNvSpPr txBox="true"/>
            <p:nvPr/>
          </p:nvSpPr>
          <p:spPr>
            <a:xfrm rot="0">
              <a:off x="0" y="6388134"/>
              <a:ext cx="11110962" cy="714375"/>
            </a:xfrm>
            <a:prstGeom prst="rect">
              <a:avLst/>
            </a:prstGeom>
          </p:spPr>
          <p:txBody>
            <a:bodyPr anchor="t" rtlCol="false" tIns="0" lIns="0" bIns="0" rIns="0">
              <a:spAutoFit/>
            </a:bodyPr>
            <a:lstStyle/>
            <a:p>
              <a:pPr>
                <a:lnSpc>
                  <a:spcPts val="4500"/>
                </a:lnSpc>
              </a:pPr>
              <a:r>
                <a:rPr lang="en-US" sz="3000" spc="30">
                  <a:solidFill>
                    <a:srgbClr val="03313D"/>
                  </a:solidFill>
                  <a:latin typeface="Gidole"/>
                </a:rPr>
                <a:t>I</a:t>
              </a:r>
            </a:p>
          </p:txBody>
        </p:sp>
      </p:grpSp>
      <p:sp>
        <p:nvSpPr>
          <p:cNvPr name="TextBox 19" id="19"/>
          <p:cNvSpPr txBox="true"/>
          <p:nvPr/>
        </p:nvSpPr>
        <p:spPr>
          <a:xfrm rot="0">
            <a:off x="1028700" y="7575934"/>
            <a:ext cx="6552045" cy="967105"/>
          </a:xfrm>
          <a:prstGeom prst="rect">
            <a:avLst/>
          </a:prstGeom>
        </p:spPr>
        <p:txBody>
          <a:bodyPr anchor="t" rtlCol="false" tIns="0" lIns="0" bIns="0" rIns="0">
            <a:spAutoFit/>
          </a:bodyPr>
          <a:lstStyle/>
          <a:p>
            <a:pPr algn="ctr">
              <a:lnSpc>
                <a:spcPts val="3920"/>
              </a:lnSpc>
            </a:pPr>
            <a:r>
              <a:rPr lang="en-US" sz="2800">
                <a:solidFill>
                  <a:srgbClr val="FFFFFF"/>
                </a:solidFill>
                <a:latin typeface="Quicksand 1"/>
              </a:rPr>
              <a:t>Op</a:t>
            </a:r>
            <a:r>
              <a:rPr lang="en-US" sz="2800">
                <a:solidFill>
                  <a:srgbClr val="FFFFFF"/>
                </a:solidFill>
                <a:latin typeface="Quicksand 1"/>
              </a:rPr>
              <a:t>erational Strategy</a:t>
            </a:r>
          </a:p>
          <a:p>
            <a:pPr algn="ctr">
              <a:lnSpc>
                <a:spcPts val="3920"/>
              </a:lnSpc>
            </a:pPr>
            <a:r>
              <a:rPr lang="en-US" sz="2800">
                <a:solidFill>
                  <a:srgbClr val="FFFFFF"/>
                </a:solidFill>
                <a:latin typeface="Quicksand 1"/>
              </a:rPr>
              <a:t>2019 - 2023</a:t>
            </a:r>
          </a:p>
        </p:txBody>
      </p:sp>
      <p:pic>
        <p:nvPicPr>
          <p:cNvPr name="Picture 20" id="20"/>
          <p:cNvPicPr>
            <a:picLocks noChangeAspect="true"/>
          </p:cNvPicPr>
          <p:nvPr/>
        </p:nvPicPr>
        <p:blipFill>
          <a:blip r:embed="rId3"/>
          <a:srcRect l="0" t="0" r="0" b="0"/>
          <a:stretch>
            <a:fillRect/>
          </a:stretch>
        </p:blipFill>
        <p:spPr>
          <a:xfrm flipH="false" flipV="false" rot="0">
            <a:off x="54505" y="19462"/>
            <a:ext cx="967759" cy="967759"/>
          </a:xfrm>
          <a:prstGeom prst="rect">
            <a:avLst/>
          </a:prstGeom>
        </p:spPr>
      </p:pic>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05213C"/>
        </a:solidFill>
      </p:bgPr>
    </p:bg>
    <p:spTree>
      <p:nvGrpSpPr>
        <p:cNvPr id="1" name=""/>
        <p:cNvGrpSpPr/>
        <p:nvPr/>
      </p:nvGrpSpPr>
      <p:grpSpPr>
        <a:xfrm>
          <a:off x="0" y="0"/>
          <a:ext cx="0" cy="0"/>
          <a:chOff x="0" y="0"/>
          <a:chExt cx="0" cy="0"/>
        </a:xfrm>
      </p:grpSpPr>
      <p:sp>
        <p:nvSpPr>
          <p:cNvPr name="AutoShape 2" id="2"/>
          <p:cNvSpPr/>
          <p:nvPr/>
        </p:nvSpPr>
        <p:spPr>
          <a:xfrm rot="0">
            <a:off x="-209165" y="0"/>
            <a:ext cx="4308178" cy="10456247"/>
          </a:xfrm>
          <a:prstGeom prst="rect">
            <a:avLst/>
          </a:prstGeom>
          <a:solidFill>
            <a:srgbClr val="FFFFFF"/>
          </a:solidFill>
        </p:spPr>
      </p:sp>
      <p:grpSp>
        <p:nvGrpSpPr>
          <p:cNvPr name="Group 3" id="3"/>
          <p:cNvGrpSpPr/>
          <p:nvPr/>
        </p:nvGrpSpPr>
        <p:grpSpPr>
          <a:xfrm rot="0">
            <a:off x="5694502" y="4714406"/>
            <a:ext cx="10967845" cy="4110036"/>
            <a:chOff x="0" y="0"/>
            <a:chExt cx="14623793" cy="5480049"/>
          </a:xfrm>
        </p:grpSpPr>
        <p:pic>
          <p:nvPicPr>
            <p:cNvPr name="Picture 4" id="4"/>
            <p:cNvPicPr>
              <a:picLocks noChangeAspect="true"/>
            </p:cNvPicPr>
            <p:nvPr/>
          </p:nvPicPr>
          <p:blipFill>
            <a:blip r:embed="rId2"/>
            <a:srcRect l="31606" t="2996" r="18936" b="9425"/>
            <a:stretch>
              <a:fillRect/>
            </a:stretch>
          </p:blipFill>
          <p:spPr>
            <a:xfrm>
              <a:off x="0" y="0"/>
              <a:ext cx="4644879" cy="5480049"/>
            </a:xfrm>
            <a:prstGeom prst="rect">
              <a:avLst/>
            </a:prstGeom>
          </p:spPr>
        </p:pic>
        <p:pic>
          <p:nvPicPr>
            <p:cNvPr name="Picture 5" id="5"/>
            <p:cNvPicPr>
              <a:picLocks noChangeAspect="true"/>
            </p:cNvPicPr>
            <p:nvPr/>
          </p:nvPicPr>
          <p:blipFill>
            <a:blip r:embed="rId3"/>
            <a:srcRect l="21693" t="0" r="21693" b="0"/>
            <a:stretch>
              <a:fillRect/>
            </a:stretch>
          </p:blipFill>
          <p:spPr>
            <a:xfrm>
              <a:off x="4989457" y="0"/>
              <a:ext cx="4644879" cy="5480049"/>
            </a:xfrm>
            <a:prstGeom prst="rect">
              <a:avLst/>
            </a:prstGeom>
          </p:spPr>
        </p:pic>
        <p:pic>
          <p:nvPicPr>
            <p:cNvPr name="Picture 6" id="6"/>
            <p:cNvPicPr>
              <a:picLocks noChangeAspect="true"/>
            </p:cNvPicPr>
            <p:nvPr/>
          </p:nvPicPr>
          <p:blipFill>
            <a:blip r:embed="rId4"/>
            <a:srcRect l="28235" t="0" r="15257" b="0"/>
            <a:stretch>
              <a:fillRect/>
            </a:stretch>
          </p:blipFill>
          <p:spPr>
            <a:xfrm>
              <a:off x="9978914" y="0"/>
              <a:ext cx="4644879" cy="5480049"/>
            </a:xfrm>
            <a:prstGeom prst="rect">
              <a:avLst/>
            </a:prstGeom>
          </p:spPr>
        </p:pic>
      </p:grpSp>
      <p:grpSp>
        <p:nvGrpSpPr>
          <p:cNvPr name="Group 7" id="7"/>
          <p:cNvGrpSpPr/>
          <p:nvPr/>
        </p:nvGrpSpPr>
        <p:grpSpPr>
          <a:xfrm rot="0">
            <a:off x="5710274" y="9134520"/>
            <a:ext cx="3220091" cy="1152480"/>
            <a:chOff x="0" y="0"/>
            <a:chExt cx="4293454" cy="1536640"/>
          </a:xfrm>
        </p:grpSpPr>
        <p:sp>
          <p:nvSpPr>
            <p:cNvPr name="TextBox 8" id="8"/>
            <p:cNvSpPr txBox="true"/>
            <p:nvPr/>
          </p:nvSpPr>
          <p:spPr>
            <a:xfrm rot="0">
              <a:off x="0" y="0"/>
              <a:ext cx="4293454" cy="620241"/>
            </a:xfrm>
            <a:prstGeom prst="rect">
              <a:avLst/>
            </a:prstGeom>
          </p:spPr>
          <p:txBody>
            <a:bodyPr anchor="t" rtlCol="false" tIns="0" lIns="0" bIns="0" rIns="0">
              <a:spAutoFit/>
            </a:bodyPr>
            <a:lstStyle/>
            <a:p>
              <a:pPr algn="ctr">
                <a:lnSpc>
                  <a:spcPts val="3689"/>
                </a:lnSpc>
              </a:pPr>
              <a:r>
                <a:rPr lang="en-US" sz="3074" spc="307">
                  <a:solidFill>
                    <a:srgbClr val="FFFFFF"/>
                  </a:solidFill>
                  <a:latin typeface="Quicksand 1"/>
                </a:rPr>
                <a:t>CONVENE</a:t>
              </a:r>
            </a:p>
          </p:txBody>
        </p:sp>
        <p:sp>
          <p:nvSpPr>
            <p:cNvPr name="TextBox 9" id="9"/>
            <p:cNvSpPr txBox="true"/>
            <p:nvPr/>
          </p:nvSpPr>
          <p:spPr>
            <a:xfrm rot="0">
              <a:off x="0" y="973099"/>
              <a:ext cx="4293454" cy="563541"/>
            </a:xfrm>
            <a:prstGeom prst="rect">
              <a:avLst/>
            </a:prstGeom>
          </p:spPr>
          <p:txBody>
            <a:bodyPr anchor="t" rtlCol="false" tIns="0" lIns="0" bIns="0" rIns="0">
              <a:spAutoFit/>
            </a:bodyPr>
            <a:lstStyle/>
            <a:p>
              <a:pPr algn="ctr">
                <a:lnSpc>
                  <a:spcPts val="3527"/>
                </a:lnSpc>
              </a:pPr>
            </a:p>
          </p:txBody>
        </p:sp>
      </p:grpSp>
      <p:sp>
        <p:nvSpPr>
          <p:cNvPr name="TextBox 10" id="10"/>
          <p:cNvSpPr txBox="true"/>
          <p:nvPr/>
        </p:nvSpPr>
        <p:spPr>
          <a:xfrm rot="-5400000">
            <a:off x="-1676802" y="5015462"/>
            <a:ext cx="7268380" cy="1217295"/>
          </a:xfrm>
          <a:prstGeom prst="rect">
            <a:avLst/>
          </a:prstGeom>
        </p:spPr>
        <p:txBody>
          <a:bodyPr anchor="t" rtlCol="false" tIns="0" lIns="0" bIns="0" rIns="0">
            <a:spAutoFit/>
          </a:bodyPr>
          <a:lstStyle/>
          <a:p>
            <a:pPr algn="ctr">
              <a:lnSpc>
                <a:spcPts val="10080"/>
              </a:lnSpc>
            </a:pPr>
            <a:r>
              <a:rPr lang="en-US" sz="7200" spc="215">
                <a:solidFill>
                  <a:srgbClr val="2E5C9E"/>
                </a:solidFill>
                <a:latin typeface="Quicksand 1"/>
              </a:rPr>
              <a:t>ENABLE</a:t>
            </a:r>
          </a:p>
        </p:txBody>
      </p:sp>
      <p:grpSp>
        <p:nvGrpSpPr>
          <p:cNvPr name="Group 11" id="11"/>
          <p:cNvGrpSpPr/>
          <p:nvPr/>
        </p:nvGrpSpPr>
        <p:grpSpPr>
          <a:xfrm rot="0">
            <a:off x="9584151" y="9134520"/>
            <a:ext cx="3220091" cy="1152480"/>
            <a:chOff x="0" y="0"/>
            <a:chExt cx="4293454" cy="1536640"/>
          </a:xfrm>
        </p:grpSpPr>
        <p:sp>
          <p:nvSpPr>
            <p:cNvPr name="TextBox 12" id="12"/>
            <p:cNvSpPr txBox="true"/>
            <p:nvPr/>
          </p:nvSpPr>
          <p:spPr>
            <a:xfrm rot="0">
              <a:off x="0" y="0"/>
              <a:ext cx="4293454" cy="620241"/>
            </a:xfrm>
            <a:prstGeom prst="rect">
              <a:avLst/>
            </a:prstGeom>
          </p:spPr>
          <p:txBody>
            <a:bodyPr anchor="t" rtlCol="false" tIns="0" lIns="0" bIns="0" rIns="0">
              <a:spAutoFit/>
            </a:bodyPr>
            <a:lstStyle/>
            <a:p>
              <a:pPr algn="ctr">
                <a:lnSpc>
                  <a:spcPts val="3689"/>
                </a:lnSpc>
              </a:pPr>
              <a:r>
                <a:rPr lang="en-US" sz="3074" spc="307">
                  <a:solidFill>
                    <a:srgbClr val="FFFFFF"/>
                  </a:solidFill>
                  <a:latin typeface="Quicksand 1"/>
                </a:rPr>
                <a:t>COORDINATE</a:t>
              </a:r>
            </a:p>
          </p:txBody>
        </p:sp>
        <p:sp>
          <p:nvSpPr>
            <p:cNvPr name="TextBox 13" id="13"/>
            <p:cNvSpPr txBox="true"/>
            <p:nvPr/>
          </p:nvSpPr>
          <p:spPr>
            <a:xfrm rot="0">
              <a:off x="0" y="973099"/>
              <a:ext cx="4293454" cy="563541"/>
            </a:xfrm>
            <a:prstGeom prst="rect">
              <a:avLst/>
            </a:prstGeom>
          </p:spPr>
          <p:txBody>
            <a:bodyPr anchor="t" rtlCol="false" tIns="0" lIns="0" bIns="0" rIns="0">
              <a:spAutoFit/>
            </a:bodyPr>
            <a:lstStyle/>
            <a:p>
              <a:pPr algn="ctr">
                <a:lnSpc>
                  <a:spcPts val="3527"/>
                </a:lnSpc>
              </a:pPr>
            </a:p>
          </p:txBody>
        </p:sp>
      </p:grpSp>
      <p:grpSp>
        <p:nvGrpSpPr>
          <p:cNvPr name="Group 14" id="14"/>
          <p:cNvGrpSpPr/>
          <p:nvPr/>
        </p:nvGrpSpPr>
        <p:grpSpPr>
          <a:xfrm rot="0">
            <a:off x="13043094" y="9134520"/>
            <a:ext cx="3619253" cy="1152480"/>
            <a:chOff x="0" y="0"/>
            <a:chExt cx="4825671" cy="1536640"/>
          </a:xfrm>
        </p:grpSpPr>
        <p:sp>
          <p:nvSpPr>
            <p:cNvPr name="TextBox 15" id="15"/>
            <p:cNvSpPr txBox="true"/>
            <p:nvPr/>
          </p:nvSpPr>
          <p:spPr>
            <a:xfrm rot="0">
              <a:off x="0" y="0"/>
              <a:ext cx="4825671" cy="620241"/>
            </a:xfrm>
            <a:prstGeom prst="rect">
              <a:avLst/>
            </a:prstGeom>
          </p:spPr>
          <p:txBody>
            <a:bodyPr anchor="t" rtlCol="false" tIns="0" lIns="0" bIns="0" rIns="0">
              <a:spAutoFit/>
            </a:bodyPr>
            <a:lstStyle/>
            <a:p>
              <a:pPr algn="ctr">
                <a:lnSpc>
                  <a:spcPts val="3689"/>
                </a:lnSpc>
              </a:pPr>
              <a:r>
                <a:rPr lang="en-US" sz="3074" spc="307">
                  <a:solidFill>
                    <a:srgbClr val="FFFFFF"/>
                  </a:solidFill>
                  <a:latin typeface="Quicksand 1"/>
                </a:rPr>
                <a:t>COMMUNICATE</a:t>
              </a:r>
            </a:p>
          </p:txBody>
        </p:sp>
        <p:sp>
          <p:nvSpPr>
            <p:cNvPr name="TextBox 16" id="16"/>
            <p:cNvSpPr txBox="true"/>
            <p:nvPr/>
          </p:nvSpPr>
          <p:spPr>
            <a:xfrm rot="0">
              <a:off x="0" y="973099"/>
              <a:ext cx="4825671" cy="563541"/>
            </a:xfrm>
            <a:prstGeom prst="rect">
              <a:avLst/>
            </a:prstGeom>
          </p:spPr>
          <p:txBody>
            <a:bodyPr anchor="t" rtlCol="false" tIns="0" lIns="0" bIns="0" rIns="0">
              <a:spAutoFit/>
            </a:bodyPr>
            <a:lstStyle/>
            <a:p>
              <a:pPr algn="ctr">
                <a:lnSpc>
                  <a:spcPts val="3527"/>
                </a:lnSpc>
              </a:pPr>
            </a:p>
          </p:txBody>
        </p:sp>
      </p:grpSp>
      <p:sp>
        <p:nvSpPr>
          <p:cNvPr name="TextBox 17" id="17"/>
          <p:cNvSpPr txBox="true"/>
          <p:nvPr/>
        </p:nvSpPr>
        <p:spPr>
          <a:xfrm rot="0">
            <a:off x="4962906" y="1668390"/>
            <a:ext cx="12462580" cy="2066651"/>
          </a:xfrm>
          <a:prstGeom prst="rect">
            <a:avLst/>
          </a:prstGeom>
        </p:spPr>
        <p:txBody>
          <a:bodyPr anchor="t" rtlCol="false" tIns="0" lIns="0" bIns="0" rIns="0">
            <a:spAutoFit/>
          </a:bodyPr>
          <a:lstStyle/>
          <a:p>
            <a:pPr algn="ctr">
              <a:lnSpc>
                <a:spcPts val="4040"/>
              </a:lnSpc>
            </a:pPr>
            <a:r>
              <a:rPr lang="en-US" sz="2885">
                <a:solidFill>
                  <a:srgbClr val="FFFFFF"/>
                </a:solidFill>
                <a:latin typeface="Quicksand 1"/>
              </a:rPr>
              <a:t>Diverse, predictable and responsive funding</a:t>
            </a:r>
          </a:p>
          <a:p>
            <a:pPr algn="ctr">
              <a:lnSpc>
                <a:spcPts val="2240"/>
              </a:lnSpc>
            </a:pPr>
          </a:p>
          <a:p>
            <a:pPr algn="ctr">
              <a:lnSpc>
                <a:spcPts val="4040"/>
              </a:lnSpc>
            </a:pPr>
            <a:r>
              <a:rPr lang="en-US" sz="2885">
                <a:solidFill>
                  <a:srgbClr val="FFFFFF"/>
                </a:solidFill>
                <a:latin typeface="Quicksand 1"/>
              </a:rPr>
              <a:t>Meaningful and inclusive dialogue</a:t>
            </a:r>
          </a:p>
          <a:p>
            <a:pPr algn="ctr">
              <a:lnSpc>
                <a:spcPts val="2240"/>
              </a:lnSpc>
            </a:pPr>
          </a:p>
          <a:p>
            <a:pPr algn="ctr">
              <a:lnSpc>
                <a:spcPts val="4040"/>
              </a:lnSpc>
            </a:pPr>
            <a:r>
              <a:rPr lang="en-US" sz="2885">
                <a:solidFill>
                  <a:srgbClr val="FFFFFF"/>
                </a:solidFill>
                <a:latin typeface="Quicksand 1"/>
              </a:rPr>
              <a:t>Supportive and conducive legislative, regulatory and policy frameworks</a:t>
            </a:r>
          </a:p>
        </p:txBody>
      </p:sp>
      <p:sp>
        <p:nvSpPr>
          <p:cNvPr name="TextBox 18" id="18"/>
          <p:cNvSpPr txBox="true"/>
          <p:nvPr/>
        </p:nvSpPr>
        <p:spPr>
          <a:xfrm rot="0">
            <a:off x="6093664" y="406604"/>
            <a:ext cx="10568682" cy="688975"/>
          </a:xfrm>
          <a:prstGeom prst="rect">
            <a:avLst/>
          </a:prstGeom>
        </p:spPr>
        <p:txBody>
          <a:bodyPr anchor="t" rtlCol="false" tIns="0" lIns="0" bIns="0" rIns="0">
            <a:spAutoFit/>
          </a:bodyPr>
          <a:lstStyle/>
          <a:p>
            <a:pPr>
              <a:lnSpc>
                <a:spcPts val="5600"/>
              </a:lnSpc>
            </a:pPr>
            <a:r>
              <a:rPr lang="en-US" sz="4000">
                <a:solidFill>
                  <a:srgbClr val="FFFFFF"/>
                </a:solidFill>
                <a:latin typeface="Quicksand 1"/>
              </a:rPr>
              <a:t>ENABLE: Building an enabling environment</a:t>
            </a:r>
          </a:p>
        </p:txBody>
      </p:sp>
      <p:pic>
        <p:nvPicPr>
          <p:cNvPr name="Picture 19" id="19"/>
          <p:cNvPicPr>
            <a:picLocks noChangeAspect="true"/>
          </p:cNvPicPr>
          <p:nvPr/>
        </p:nvPicPr>
        <p:blipFill>
          <a:blip r:embed="rId5"/>
          <a:srcRect l="0" t="0" r="0" b="0"/>
          <a:stretch>
            <a:fillRect/>
          </a:stretch>
        </p:blipFill>
        <p:spPr>
          <a:xfrm flipH="false" flipV="false" rot="0">
            <a:off x="54505" y="19462"/>
            <a:ext cx="967759" cy="967759"/>
          </a:xfrm>
          <a:prstGeom prst="rect">
            <a:avLst/>
          </a:prstGeom>
        </p:spPr>
      </p:pic>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05213C"/>
        </a:solidFill>
      </p:bgPr>
    </p:bg>
    <p:spTree>
      <p:nvGrpSpPr>
        <p:cNvPr id="1" name=""/>
        <p:cNvGrpSpPr/>
        <p:nvPr/>
      </p:nvGrpSpPr>
      <p:grpSpPr>
        <a:xfrm>
          <a:off x="0" y="0"/>
          <a:ext cx="0" cy="0"/>
          <a:chOff x="0" y="0"/>
          <a:chExt cx="0" cy="0"/>
        </a:xfrm>
      </p:grpSpPr>
      <p:sp>
        <p:nvSpPr>
          <p:cNvPr name="AutoShape 2" id="2"/>
          <p:cNvSpPr/>
          <p:nvPr/>
        </p:nvSpPr>
        <p:spPr>
          <a:xfrm rot="0">
            <a:off x="-150232" y="-188262"/>
            <a:ext cx="18664524" cy="3342738"/>
          </a:xfrm>
          <a:prstGeom prst="rect">
            <a:avLst/>
          </a:prstGeom>
          <a:solidFill>
            <a:srgbClr val="FFFFFF"/>
          </a:solidFill>
        </p:spPr>
      </p:sp>
      <p:sp>
        <p:nvSpPr>
          <p:cNvPr name="TextBox 3" id="3"/>
          <p:cNvSpPr txBox="true"/>
          <p:nvPr/>
        </p:nvSpPr>
        <p:spPr>
          <a:xfrm rot="0">
            <a:off x="1028700" y="941564"/>
            <a:ext cx="16186428" cy="1107440"/>
          </a:xfrm>
          <a:prstGeom prst="rect">
            <a:avLst/>
          </a:prstGeom>
        </p:spPr>
        <p:txBody>
          <a:bodyPr anchor="t" rtlCol="false" tIns="0" lIns="0" bIns="0" rIns="0">
            <a:spAutoFit/>
          </a:bodyPr>
          <a:lstStyle/>
          <a:p>
            <a:pPr algn="ctr">
              <a:lnSpc>
                <a:spcPts val="8960"/>
              </a:lnSpc>
            </a:pPr>
            <a:r>
              <a:rPr lang="en-US" sz="6400" spc="192">
                <a:solidFill>
                  <a:srgbClr val="2E5C9E"/>
                </a:solidFill>
                <a:latin typeface="Quicksand 1 Italics"/>
              </a:rPr>
              <a:t>ENABLE IN ACTION</a:t>
            </a:r>
          </a:p>
        </p:txBody>
      </p:sp>
      <p:sp>
        <p:nvSpPr>
          <p:cNvPr name="AutoShape 4" id="4"/>
          <p:cNvSpPr/>
          <p:nvPr/>
        </p:nvSpPr>
        <p:spPr>
          <a:xfrm rot="0">
            <a:off x="9157624" y="3154476"/>
            <a:ext cx="48811" cy="7221804"/>
          </a:xfrm>
          <a:prstGeom prst="rect">
            <a:avLst/>
          </a:prstGeom>
          <a:solidFill>
            <a:srgbClr val="FFFFFF"/>
          </a:solidFill>
        </p:spPr>
      </p:sp>
      <p:sp>
        <p:nvSpPr>
          <p:cNvPr name="AutoShape 5" id="5"/>
          <p:cNvSpPr/>
          <p:nvPr/>
        </p:nvSpPr>
        <p:spPr>
          <a:xfrm rot="-5400000">
            <a:off x="9164969" y="-2535134"/>
            <a:ext cx="48811" cy="18649835"/>
          </a:xfrm>
          <a:prstGeom prst="rect">
            <a:avLst/>
          </a:prstGeom>
          <a:solidFill>
            <a:srgbClr val="FFFFFF"/>
          </a:solidFill>
        </p:spPr>
      </p:sp>
      <p:sp>
        <p:nvSpPr>
          <p:cNvPr name="TextBox 6" id="6"/>
          <p:cNvSpPr txBox="true"/>
          <p:nvPr/>
        </p:nvSpPr>
        <p:spPr>
          <a:xfrm rot="0">
            <a:off x="9518883" y="3979959"/>
            <a:ext cx="8367301" cy="2419350"/>
          </a:xfrm>
          <a:prstGeom prst="rect">
            <a:avLst/>
          </a:prstGeom>
        </p:spPr>
        <p:txBody>
          <a:bodyPr anchor="t" rtlCol="false" tIns="0" lIns="0" bIns="0" rIns="0">
            <a:spAutoFit/>
          </a:bodyPr>
          <a:lstStyle/>
          <a:p>
            <a:pPr algn="ctr">
              <a:lnSpc>
                <a:spcPts val="3840"/>
              </a:lnSpc>
            </a:pPr>
            <a:r>
              <a:rPr lang="en-US" sz="3200" spc="320">
                <a:solidFill>
                  <a:srgbClr val="FFFFFF"/>
                </a:solidFill>
                <a:latin typeface="Quicksand 1"/>
              </a:rPr>
              <a:t>COOPERATION FORUM &amp; AGM</a:t>
            </a:r>
          </a:p>
          <a:p>
            <a:pPr algn="ctr">
              <a:lnSpc>
                <a:spcPts val="3840"/>
              </a:lnSpc>
            </a:pPr>
          </a:p>
          <a:p>
            <a:pPr algn="ctr">
              <a:lnSpc>
                <a:spcPts val="3840"/>
              </a:lnSpc>
            </a:pPr>
            <a:r>
              <a:rPr lang="en-US" sz="3200" spc="320">
                <a:solidFill>
                  <a:srgbClr val="FFFFFF"/>
                </a:solidFill>
                <a:latin typeface="Quicksand 1"/>
              </a:rPr>
              <a:t>ANNUAL CONFERENCE</a:t>
            </a:r>
          </a:p>
          <a:p>
            <a:pPr algn="ctr">
              <a:lnSpc>
                <a:spcPts val="3840"/>
              </a:lnSpc>
            </a:pPr>
          </a:p>
          <a:p>
            <a:pPr algn="ctr">
              <a:lnSpc>
                <a:spcPts val="3840"/>
              </a:lnSpc>
            </a:pPr>
            <a:r>
              <a:rPr lang="en-US" sz="3200" spc="320">
                <a:solidFill>
                  <a:srgbClr val="FFFFFF"/>
                </a:solidFill>
                <a:latin typeface="Quicksand 1"/>
              </a:rPr>
              <a:t>HILL DAYS</a:t>
            </a:r>
          </a:p>
        </p:txBody>
      </p:sp>
      <p:grpSp>
        <p:nvGrpSpPr>
          <p:cNvPr name="Group 7" id="7"/>
          <p:cNvGrpSpPr/>
          <p:nvPr/>
        </p:nvGrpSpPr>
        <p:grpSpPr>
          <a:xfrm rot="0">
            <a:off x="1028700" y="7476732"/>
            <a:ext cx="7513538" cy="2346131"/>
            <a:chOff x="0" y="0"/>
            <a:chExt cx="10018050" cy="3128175"/>
          </a:xfrm>
        </p:grpSpPr>
        <p:sp>
          <p:nvSpPr>
            <p:cNvPr name="TextBox 8" id="8"/>
            <p:cNvSpPr txBox="true"/>
            <p:nvPr/>
          </p:nvSpPr>
          <p:spPr>
            <a:xfrm rot="0">
              <a:off x="0" y="0"/>
              <a:ext cx="10018050" cy="2057400"/>
            </a:xfrm>
            <a:prstGeom prst="rect">
              <a:avLst/>
            </a:prstGeom>
          </p:spPr>
          <p:txBody>
            <a:bodyPr anchor="t" rtlCol="false" tIns="0" lIns="0" bIns="0" rIns="0">
              <a:spAutoFit/>
            </a:bodyPr>
            <a:lstStyle/>
            <a:p>
              <a:pPr algn="ctr">
                <a:lnSpc>
                  <a:spcPts val="4079"/>
                </a:lnSpc>
              </a:pPr>
              <a:r>
                <a:rPr lang="en-US" sz="3400" spc="340">
                  <a:solidFill>
                    <a:srgbClr val="FFFFFF"/>
                  </a:solidFill>
                  <a:latin typeface="Quicksand 1"/>
                </a:rPr>
                <a:t>ENGAGING WITH THE MI</a:t>
              </a:r>
              <a:r>
                <a:rPr lang="en-US" sz="3400" spc="340">
                  <a:solidFill>
                    <a:srgbClr val="FFFFFF"/>
                  </a:solidFill>
                  <a:latin typeface="Quicksand 1"/>
                </a:rPr>
                <a:t>NISTER OF INTERNATIONAL DEVELOPMENT</a:t>
              </a:r>
            </a:p>
          </p:txBody>
        </p:sp>
        <p:sp>
          <p:nvSpPr>
            <p:cNvPr name="TextBox 9" id="9"/>
            <p:cNvSpPr txBox="true"/>
            <p:nvPr/>
          </p:nvSpPr>
          <p:spPr>
            <a:xfrm rot="0">
              <a:off x="0" y="2495080"/>
              <a:ext cx="10018050" cy="633095"/>
            </a:xfrm>
            <a:prstGeom prst="rect">
              <a:avLst/>
            </a:prstGeom>
          </p:spPr>
          <p:txBody>
            <a:bodyPr anchor="t" rtlCol="false" tIns="0" lIns="0" bIns="0" rIns="0">
              <a:spAutoFit/>
            </a:bodyPr>
            <a:lstStyle/>
            <a:p>
              <a:pPr>
                <a:lnSpc>
                  <a:spcPts val="3900"/>
                </a:lnSpc>
              </a:pPr>
            </a:p>
          </p:txBody>
        </p:sp>
      </p:grpSp>
      <p:grpSp>
        <p:nvGrpSpPr>
          <p:cNvPr name="Group 10" id="10"/>
          <p:cNvGrpSpPr/>
          <p:nvPr/>
        </p:nvGrpSpPr>
        <p:grpSpPr>
          <a:xfrm rot="0">
            <a:off x="10212186" y="7733907"/>
            <a:ext cx="7268380" cy="1831781"/>
            <a:chOff x="0" y="0"/>
            <a:chExt cx="9691174" cy="2442375"/>
          </a:xfrm>
        </p:grpSpPr>
        <p:sp>
          <p:nvSpPr>
            <p:cNvPr name="TextBox 11" id="11"/>
            <p:cNvSpPr txBox="true"/>
            <p:nvPr/>
          </p:nvSpPr>
          <p:spPr>
            <a:xfrm rot="0">
              <a:off x="0" y="0"/>
              <a:ext cx="9691174" cy="1371600"/>
            </a:xfrm>
            <a:prstGeom prst="rect">
              <a:avLst/>
            </a:prstGeom>
          </p:spPr>
          <p:txBody>
            <a:bodyPr anchor="t" rtlCol="false" tIns="0" lIns="0" bIns="0" rIns="0">
              <a:spAutoFit/>
            </a:bodyPr>
            <a:lstStyle/>
            <a:p>
              <a:pPr algn="ctr">
                <a:lnSpc>
                  <a:spcPts val="4079"/>
                </a:lnSpc>
              </a:pPr>
              <a:r>
                <a:rPr lang="en-US" sz="3399" spc="339">
                  <a:solidFill>
                    <a:srgbClr val="FFFFFF"/>
                  </a:solidFill>
                  <a:latin typeface="Quicksand 1"/>
                </a:rPr>
                <a:t>WORKING GROUPS &amp; </a:t>
              </a:r>
            </a:p>
            <a:p>
              <a:pPr algn="ctr">
                <a:lnSpc>
                  <a:spcPts val="4079"/>
                </a:lnSpc>
              </a:pPr>
              <a:r>
                <a:rPr lang="en-US" sz="3399" spc="339">
                  <a:solidFill>
                    <a:srgbClr val="FFFFFF"/>
                  </a:solidFill>
                  <a:latin typeface="Quicksand 1"/>
                </a:rPr>
                <a:t>COMMUNITIES OF PRACTICE</a:t>
              </a:r>
            </a:p>
          </p:txBody>
        </p:sp>
        <p:sp>
          <p:nvSpPr>
            <p:cNvPr name="TextBox 12" id="12"/>
            <p:cNvSpPr txBox="true"/>
            <p:nvPr/>
          </p:nvSpPr>
          <p:spPr>
            <a:xfrm rot="0">
              <a:off x="0" y="1809280"/>
              <a:ext cx="9691174" cy="633095"/>
            </a:xfrm>
            <a:prstGeom prst="rect">
              <a:avLst/>
            </a:prstGeom>
          </p:spPr>
          <p:txBody>
            <a:bodyPr anchor="t" rtlCol="false" tIns="0" lIns="0" bIns="0" rIns="0">
              <a:spAutoFit/>
            </a:bodyPr>
            <a:lstStyle/>
            <a:p>
              <a:pPr>
                <a:lnSpc>
                  <a:spcPts val="3900"/>
                </a:lnSpc>
              </a:pPr>
            </a:p>
          </p:txBody>
        </p:sp>
      </p:grpSp>
      <p:pic>
        <p:nvPicPr>
          <p:cNvPr name="Picture 13" id="13"/>
          <p:cNvPicPr>
            <a:picLocks noChangeAspect="true"/>
          </p:cNvPicPr>
          <p:nvPr/>
        </p:nvPicPr>
        <p:blipFill>
          <a:blip r:embed="rId2"/>
          <a:srcRect l="0" t="0" r="0" b="0"/>
          <a:stretch>
            <a:fillRect/>
          </a:stretch>
        </p:blipFill>
        <p:spPr>
          <a:xfrm flipH="false" flipV="false" rot="0">
            <a:off x="54505" y="19462"/>
            <a:ext cx="967759" cy="967759"/>
          </a:xfrm>
          <a:prstGeom prst="rect">
            <a:avLst/>
          </a:prstGeom>
        </p:spPr>
      </p:pic>
      <p:grpSp>
        <p:nvGrpSpPr>
          <p:cNvPr name="Group 14" id="14"/>
          <p:cNvGrpSpPr/>
          <p:nvPr/>
        </p:nvGrpSpPr>
        <p:grpSpPr>
          <a:xfrm rot="0">
            <a:off x="1022265" y="3970434"/>
            <a:ext cx="7513538" cy="1812731"/>
            <a:chOff x="0" y="0"/>
            <a:chExt cx="10018050" cy="2416975"/>
          </a:xfrm>
        </p:grpSpPr>
        <p:sp>
          <p:nvSpPr>
            <p:cNvPr name="TextBox 15" id="15"/>
            <p:cNvSpPr txBox="true"/>
            <p:nvPr/>
          </p:nvSpPr>
          <p:spPr>
            <a:xfrm rot="0">
              <a:off x="0" y="0"/>
              <a:ext cx="10018050" cy="685800"/>
            </a:xfrm>
            <a:prstGeom prst="rect">
              <a:avLst/>
            </a:prstGeom>
          </p:spPr>
          <p:txBody>
            <a:bodyPr anchor="t" rtlCol="false" tIns="0" lIns="0" bIns="0" rIns="0">
              <a:spAutoFit/>
            </a:bodyPr>
            <a:lstStyle/>
            <a:p>
              <a:pPr algn="ctr">
                <a:lnSpc>
                  <a:spcPts val="4079"/>
                </a:lnSpc>
              </a:pPr>
              <a:r>
                <a:rPr lang="en-US" sz="3399" spc="339">
                  <a:solidFill>
                    <a:srgbClr val="FFFFFF"/>
                  </a:solidFill>
                  <a:latin typeface="Quicksand 1"/>
                </a:rPr>
                <a:t>ANTI-RACIST COOPERATION:</a:t>
              </a:r>
            </a:p>
          </p:txBody>
        </p:sp>
        <p:sp>
          <p:nvSpPr>
            <p:cNvPr name="TextBox 16" id="16"/>
            <p:cNvSpPr txBox="true"/>
            <p:nvPr/>
          </p:nvSpPr>
          <p:spPr>
            <a:xfrm rot="0">
              <a:off x="0" y="1152055"/>
              <a:ext cx="10018050" cy="1264920"/>
            </a:xfrm>
            <a:prstGeom prst="rect">
              <a:avLst/>
            </a:prstGeom>
          </p:spPr>
          <p:txBody>
            <a:bodyPr anchor="t" rtlCol="false" tIns="0" lIns="0" bIns="0" rIns="0">
              <a:spAutoFit/>
            </a:bodyPr>
            <a:lstStyle/>
            <a:p>
              <a:pPr algn="ctr">
                <a:lnSpc>
                  <a:spcPts val="3900"/>
                </a:lnSpc>
              </a:pPr>
              <a:r>
                <a:rPr lang="en-US" sz="2600" spc="26" u="sng">
                  <a:solidFill>
                    <a:srgbClr val="FFFFFF"/>
                  </a:solidFill>
                  <a:latin typeface="Quicksand 1 Medium"/>
                </a:rPr>
                <a:t>Anti-Racism Framework for Canada’s International Cooperation Sector</a:t>
              </a:r>
            </a:p>
          </p:txBody>
        </p:sp>
      </p:gr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05213C"/>
        </a:solidFill>
      </p:bgPr>
    </p:bg>
    <p:spTree>
      <p:nvGrpSpPr>
        <p:cNvPr id="1" name=""/>
        <p:cNvGrpSpPr/>
        <p:nvPr/>
      </p:nvGrpSpPr>
      <p:grpSpPr>
        <a:xfrm>
          <a:off x="0" y="0"/>
          <a:ext cx="0" cy="0"/>
          <a:chOff x="0" y="0"/>
          <a:chExt cx="0" cy="0"/>
        </a:xfrm>
      </p:grpSpPr>
      <p:sp>
        <p:nvSpPr>
          <p:cNvPr name="AutoShape 2" id="2"/>
          <p:cNvSpPr/>
          <p:nvPr/>
        </p:nvSpPr>
        <p:spPr>
          <a:xfrm rot="0">
            <a:off x="-218690" y="9525"/>
            <a:ext cx="4308178" cy="10456247"/>
          </a:xfrm>
          <a:prstGeom prst="rect">
            <a:avLst/>
          </a:prstGeom>
          <a:solidFill>
            <a:srgbClr val="FFFFFF"/>
          </a:solidFill>
        </p:spPr>
      </p:sp>
      <p:pic>
        <p:nvPicPr>
          <p:cNvPr name="Picture 3" id="3"/>
          <p:cNvPicPr>
            <a:picLocks noChangeAspect="true"/>
          </p:cNvPicPr>
          <p:nvPr/>
        </p:nvPicPr>
        <p:blipFill>
          <a:blip r:embed="rId2"/>
          <a:srcRect l="301" t="0" r="13643" b="0"/>
          <a:stretch>
            <a:fillRect/>
          </a:stretch>
        </p:blipFill>
        <p:spPr>
          <a:xfrm flipH="false" flipV="false" rot="0">
            <a:off x="10101519" y="2123438"/>
            <a:ext cx="8186481" cy="7134862"/>
          </a:xfrm>
          <a:prstGeom prst="rect">
            <a:avLst/>
          </a:prstGeom>
        </p:spPr>
      </p:pic>
      <p:sp>
        <p:nvSpPr>
          <p:cNvPr name="TextBox 4" id="4"/>
          <p:cNvSpPr txBox="true"/>
          <p:nvPr/>
        </p:nvSpPr>
        <p:spPr>
          <a:xfrm rot="0">
            <a:off x="4643908" y="2967707"/>
            <a:ext cx="6358189" cy="428625"/>
          </a:xfrm>
          <a:prstGeom prst="rect">
            <a:avLst/>
          </a:prstGeom>
        </p:spPr>
        <p:txBody>
          <a:bodyPr anchor="t" rtlCol="false" tIns="0" lIns="0" bIns="0" rIns="0">
            <a:spAutoFit/>
          </a:bodyPr>
          <a:lstStyle/>
          <a:p>
            <a:pPr>
              <a:lnSpc>
                <a:spcPts val="3419"/>
              </a:lnSpc>
            </a:pPr>
            <a:r>
              <a:rPr lang="en-US" sz="2850" spc="285">
                <a:solidFill>
                  <a:srgbClr val="FFFFFF"/>
                </a:solidFill>
                <a:latin typeface="Quicksand 1"/>
              </a:rPr>
              <a:t>RESEARCH AND ANALYSIS</a:t>
            </a:r>
          </a:p>
        </p:txBody>
      </p:sp>
      <p:sp>
        <p:nvSpPr>
          <p:cNvPr name="TextBox 5" id="5"/>
          <p:cNvSpPr txBox="true"/>
          <p:nvPr/>
        </p:nvSpPr>
        <p:spPr>
          <a:xfrm rot="0">
            <a:off x="4643908" y="3919218"/>
            <a:ext cx="7705726" cy="510540"/>
          </a:xfrm>
          <a:prstGeom prst="rect">
            <a:avLst/>
          </a:prstGeom>
        </p:spPr>
        <p:txBody>
          <a:bodyPr anchor="t" rtlCol="false" tIns="0" lIns="0" bIns="0" rIns="0">
            <a:spAutoFit/>
          </a:bodyPr>
          <a:lstStyle/>
          <a:p>
            <a:pPr>
              <a:lnSpc>
                <a:spcPts val="4275"/>
              </a:lnSpc>
            </a:pPr>
            <a:r>
              <a:rPr lang="en-US" sz="2850" spc="28">
                <a:solidFill>
                  <a:srgbClr val="FFFFFF"/>
                </a:solidFill>
                <a:latin typeface="Quicksand 1"/>
              </a:rPr>
              <a:t>LIAISE WITH GAC</a:t>
            </a:r>
          </a:p>
        </p:txBody>
      </p:sp>
      <p:sp>
        <p:nvSpPr>
          <p:cNvPr name="TextBox 6" id="6"/>
          <p:cNvSpPr txBox="true"/>
          <p:nvPr/>
        </p:nvSpPr>
        <p:spPr>
          <a:xfrm rot="0">
            <a:off x="4643908" y="5117684"/>
            <a:ext cx="7705726" cy="428625"/>
          </a:xfrm>
          <a:prstGeom prst="rect">
            <a:avLst/>
          </a:prstGeom>
        </p:spPr>
        <p:txBody>
          <a:bodyPr anchor="t" rtlCol="false" tIns="0" lIns="0" bIns="0" rIns="0">
            <a:spAutoFit/>
          </a:bodyPr>
          <a:lstStyle/>
          <a:p>
            <a:pPr>
              <a:lnSpc>
                <a:spcPts val="3419"/>
              </a:lnSpc>
            </a:pPr>
            <a:r>
              <a:rPr lang="en-US" sz="2850" spc="285">
                <a:solidFill>
                  <a:srgbClr val="FFFFFF"/>
                </a:solidFill>
                <a:latin typeface="Quicksand 1"/>
              </a:rPr>
              <a:t>POLICY INFLUENCE</a:t>
            </a:r>
          </a:p>
        </p:txBody>
      </p:sp>
      <p:sp>
        <p:nvSpPr>
          <p:cNvPr name="TextBox 7" id="7"/>
          <p:cNvSpPr txBox="true"/>
          <p:nvPr/>
        </p:nvSpPr>
        <p:spPr>
          <a:xfrm rot="0">
            <a:off x="4643908" y="6141419"/>
            <a:ext cx="7705726" cy="510540"/>
          </a:xfrm>
          <a:prstGeom prst="rect">
            <a:avLst/>
          </a:prstGeom>
        </p:spPr>
        <p:txBody>
          <a:bodyPr anchor="t" rtlCol="false" tIns="0" lIns="0" bIns="0" rIns="0">
            <a:spAutoFit/>
          </a:bodyPr>
          <a:lstStyle/>
          <a:p>
            <a:pPr>
              <a:lnSpc>
                <a:spcPts val="4275"/>
              </a:lnSpc>
            </a:pPr>
            <a:r>
              <a:rPr lang="en-US" sz="2850" spc="28">
                <a:solidFill>
                  <a:srgbClr val="FFFFFF"/>
                </a:solidFill>
                <a:latin typeface="Quicksand 1"/>
              </a:rPr>
              <a:t>BUILD CAPACITY</a:t>
            </a:r>
          </a:p>
        </p:txBody>
      </p:sp>
      <p:sp>
        <p:nvSpPr>
          <p:cNvPr name="TextBox 8" id="8"/>
          <p:cNvSpPr txBox="true"/>
          <p:nvPr/>
        </p:nvSpPr>
        <p:spPr>
          <a:xfrm rot="0">
            <a:off x="4643908" y="7336788"/>
            <a:ext cx="7705726" cy="428625"/>
          </a:xfrm>
          <a:prstGeom prst="rect">
            <a:avLst/>
          </a:prstGeom>
        </p:spPr>
        <p:txBody>
          <a:bodyPr anchor="t" rtlCol="false" tIns="0" lIns="0" bIns="0" rIns="0">
            <a:spAutoFit/>
          </a:bodyPr>
          <a:lstStyle/>
          <a:p>
            <a:pPr>
              <a:lnSpc>
                <a:spcPts val="3419"/>
              </a:lnSpc>
            </a:pPr>
            <a:r>
              <a:rPr lang="en-US" sz="2850" spc="285">
                <a:solidFill>
                  <a:srgbClr val="FFFFFF"/>
                </a:solidFill>
                <a:latin typeface="Quicksand 1"/>
              </a:rPr>
              <a:t>ETHICS AND STANDARDS</a:t>
            </a:r>
          </a:p>
        </p:txBody>
      </p:sp>
      <p:sp>
        <p:nvSpPr>
          <p:cNvPr name="TextBox 9" id="9"/>
          <p:cNvSpPr txBox="true"/>
          <p:nvPr/>
        </p:nvSpPr>
        <p:spPr>
          <a:xfrm rot="0">
            <a:off x="8002003" y="417617"/>
            <a:ext cx="8186055" cy="1406525"/>
          </a:xfrm>
          <a:prstGeom prst="rect">
            <a:avLst/>
          </a:prstGeom>
        </p:spPr>
        <p:txBody>
          <a:bodyPr anchor="t" rtlCol="false" tIns="0" lIns="0" bIns="0" rIns="0">
            <a:spAutoFit/>
          </a:bodyPr>
          <a:lstStyle/>
          <a:p>
            <a:pPr algn="ctr">
              <a:lnSpc>
                <a:spcPts val="5600"/>
              </a:lnSpc>
            </a:pPr>
            <a:r>
              <a:rPr lang="en-US" sz="4000">
                <a:solidFill>
                  <a:srgbClr val="FFFFFF"/>
                </a:solidFill>
                <a:latin typeface="Quicksand 1"/>
              </a:rPr>
              <a:t>Advance the voice,  expertise and leadership of civil society</a:t>
            </a:r>
          </a:p>
        </p:txBody>
      </p:sp>
      <p:pic>
        <p:nvPicPr>
          <p:cNvPr name="Picture 10" id="10"/>
          <p:cNvPicPr>
            <a:picLocks noChangeAspect="true"/>
          </p:cNvPicPr>
          <p:nvPr/>
        </p:nvPicPr>
        <p:blipFill>
          <a:blip r:embed="rId3"/>
          <a:srcRect l="0" t="0" r="0" b="0"/>
          <a:stretch>
            <a:fillRect/>
          </a:stretch>
        </p:blipFill>
        <p:spPr>
          <a:xfrm flipH="false" flipV="false" rot="0">
            <a:off x="54505" y="19462"/>
            <a:ext cx="967759" cy="967759"/>
          </a:xfrm>
          <a:prstGeom prst="rect">
            <a:avLst/>
          </a:prstGeom>
        </p:spPr>
      </p:pic>
      <p:sp>
        <p:nvSpPr>
          <p:cNvPr name="TextBox 11" id="11"/>
          <p:cNvSpPr txBox="true"/>
          <p:nvPr/>
        </p:nvSpPr>
        <p:spPr>
          <a:xfrm rot="-5400000">
            <a:off x="-1676802" y="5015462"/>
            <a:ext cx="7268380" cy="1217295"/>
          </a:xfrm>
          <a:prstGeom prst="rect">
            <a:avLst/>
          </a:prstGeom>
        </p:spPr>
        <p:txBody>
          <a:bodyPr anchor="t" rtlCol="false" tIns="0" lIns="0" bIns="0" rIns="0">
            <a:spAutoFit/>
          </a:bodyPr>
          <a:lstStyle/>
          <a:p>
            <a:pPr algn="ctr">
              <a:lnSpc>
                <a:spcPts val="10080"/>
              </a:lnSpc>
            </a:pPr>
            <a:r>
              <a:rPr lang="en-US" sz="7200" spc="215">
                <a:solidFill>
                  <a:srgbClr val="2E5C9E"/>
                </a:solidFill>
                <a:latin typeface="Quicksand 1"/>
              </a:rPr>
              <a:t>LEAD</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05213C"/>
        </a:solidFill>
      </p:bgPr>
    </p:bg>
    <p:spTree>
      <p:nvGrpSpPr>
        <p:cNvPr id="1" name=""/>
        <p:cNvGrpSpPr/>
        <p:nvPr/>
      </p:nvGrpSpPr>
      <p:grpSpPr>
        <a:xfrm>
          <a:off x="0" y="0"/>
          <a:ext cx="0" cy="0"/>
          <a:chOff x="0" y="0"/>
          <a:chExt cx="0" cy="0"/>
        </a:xfrm>
      </p:grpSpPr>
      <p:sp>
        <p:nvSpPr>
          <p:cNvPr name="AutoShape 2" id="2"/>
          <p:cNvSpPr/>
          <p:nvPr/>
        </p:nvSpPr>
        <p:spPr>
          <a:xfrm rot="0">
            <a:off x="-368905" y="-226285"/>
            <a:ext cx="19025809" cy="7942953"/>
          </a:xfrm>
          <a:prstGeom prst="rect">
            <a:avLst/>
          </a:prstGeom>
          <a:solidFill>
            <a:srgbClr val="FFFFFF"/>
          </a:solidFill>
        </p:spPr>
      </p:sp>
      <p:pic>
        <p:nvPicPr>
          <p:cNvPr name="Picture 3" id="3"/>
          <p:cNvPicPr>
            <a:picLocks noChangeAspect="true"/>
          </p:cNvPicPr>
          <p:nvPr/>
        </p:nvPicPr>
        <p:blipFill>
          <a:blip r:embed="rId2"/>
          <a:srcRect l="0" t="0" r="0" b="0"/>
          <a:stretch>
            <a:fillRect/>
          </a:stretch>
        </p:blipFill>
        <p:spPr>
          <a:xfrm flipH="false" flipV="false" rot="0">
            <a:off x="54505" y="19462"/>
            <a:ext cx="967759" cy="967759"/>
          </a:xfrm>
          <a:prstGeom prst="rect">
            <a:avLst/>
          </a:prstGeom>
        </p:spPr>
      </p:pic>
      <p:sp>
        <p:nvSpPr>
          <p:cNvPr name="TextBox 4" id="4"/>
          <p:cNvSpPr txBox="true"/>
          <p:nvPr/>
        </p:nvSpPr>
        <p:spPr>
          <a:xfrm rot="0">
            <a:off x="538385" y="8275313"/>
            <a:ext cx="17217762" cy="1146810"/>
          </a:xfrm>
          <a:prstGeom prst="rect">
            <a:avLst/>
          </a:prstGeom>
        </p:spPr>
        <p:txBody>
          <a:bodyPr anchor="t" rtlCol="false" tIns="0" lIns="0" bIns="0" rIns="0">
            <a:spAutoFit/>
          </a:bodyPr>
          <a:lstStyle/>
          <a:p>
            <a:pPr algn="ctr">
              <a:lnSpc>
                <a:spcPts val="9360"/>
              </a:lnSpc>
            </a:pPr>
            <a:r>
              <a:rPr lang="en-US" sz="7200" spc="359">
                <a:solidFill>
                  <a:srgbClr val="FFFFFF"/>
                </a:solidFill>
                <a:latin typeface="Quicksand 1 Bold"/>
              </a:rPr>
              <a:t>LEADING IN ACTION</a:t>
            </a:r>
          </a:p>
        </p:txBody>
      </p:sp>
      <p:sp>
        <p:nvSpPr>
          <p:cNvPr name="TextBox 5" id="5"/>
          <p:cNvSpPr txBox="true"/>
          <p:nvPr/>
        </p:nvSpPr>
        <p:spPr>
          <a:xfrm rot="0">
            <a:off x="1435614" y="1600255"/>
            <a:ext cx="7027403" cy="5467784"/>
          </a:xfrm>
          <a:prstGeom prst="rect">
            <a:avLst/>
          </a:prstGeom>
        </p:spPr>
        <p:txBody>
          <a:bodyPr anchor="t" rtlCol="false" tIns="0" lIns="0" bIns="0" rIns="0">
            <a:spAutoFit/>
          </a:bodyPr>
          <a:lstStyle/>
          <a:p>
            <a:pPr>
              <a:lnSpc>
                <a:spcPts val="3638"/>
              </a:lnSpc>
            </a:pPr>
            <a:r>
              <a:rPr lang="en-US" sz="2347" spc="79">
                <a:solidFill>
                  <a:srgbClr val="03313D"/>
                </a:solidFill>
                <a:latin typeface="Quicksand 1"/>
              </a:rPr>
              <a:t>Informing policy frameworks​</a:t>
            </a:r>
          </a:p>
          <a:p>
            <a:pPr marL="506801" indent="-253400" lvl="1">
              <a:lnSpc>
                <a:spcPts val="3638"/>
              </a:lnSpc>
              <a:buFont typeface="Arial"/>
              <a:buChar char="•"/>
            </a:pPr>
            <a:r>
              <a:rPr lang="en-US" sz="2347" spc="79">
                <a:solidFill>
                  <a:srgbClr val="03313D"/>
                </a:solidFill>
                <a:latin typeface="Quicksand 1"/>
              </a:rPr>
              <a:t>Feminist Foreign Policy​</a:t>
            </a:r>
          </a:p>
          <a:p>
            <a:pPr marL="506801" indent="-253400" lvl="1">
              <a:lnSpc>
                <a:spcPts val="3638"/>
              </a:lnSpc>
              <a:buFont typeface="Arial"/>
              <a:buChar char="•"/>
            </a:pPr>
            <a:r>
              <a:rPr lang="en-US" sz="2347" spc="79">
                <a:solidFill>
                  <a:srgbClr val="03313D"/>
                </a:solidFill>
                <a:latin typeface="Quicksand 1"/>
              </a:rPr>
              <a:t>Triple Nexus​</a:t>
            </a:r>
          </a:p>
          <a:p>
            <a:pPr marL="506801" indent="-253400" lvl="1">
              <a:lnSpc>
                <a:spcPts val="3638"/>
              </a:lnSpc>
              <a:buFont typeface="Arial"/>
              <a:buChar char="•"/>
            </a:pPr>
            <a:r>
              <a:rPr lang="en-US" sz="2347" spc="79">
                <a:solidFill>
                  <a:srgbClr val="03313D"/>
                </a:solidFill>
                <a:latin typeface="Quicksand 1"/>
              </a:rPr>
              <a:t>M</a:t>
            </a:r>
            <a:r>
              <a:rPr lang="en-US" sz="2347" spc="79">
                <a:solidFill>
                  <a:srgbClr val="03313D"/>
                </a:solidFill>
                <a:latin typeface="Quicksand 1"/>
              </a:rPr>
              <a:t>ainstreaming environmental objectives​</a:t>
            </a:r>
          </a:p>
          <a:p>
            <a:pPr>
              <a:lnSpc>
                <a:spcPts val="3638"/>
              </a:lnSpc>
            </a:pPr>
            <a:r>
              <a:rPr lang="en-US" sz="2347" spc="79">
                <a:solidFill>
                  <a:srgbClr val="03313D"/>
                </a:solidFill>
                <a:latin typeface="Quicksand 1"/>
              </a:rPr>
              <a:t>​</a:t>
            </a:r>
          </a:p>
          <a:p>
            <a:pPr>
              <a:lnSpc>
                <a:spcPts val="3638"/>
              </a:lnSpc>
            </a:pPr>
            <a:r>
              <a:rPr lang="en-US" sz="2347" spc="79">
                <a:solidFill>
                  <a:srgbClr val="03313D"/>
                </a:solidFill>
                <a:latin typeface="Quicksand 1"/>
              </a:rPr>
              <a:t>Advocating for effective assistance​​</a:t>
            </a:r>
          </a:p>
          <a:p>
            <a:pPr marL="506801" indent="-253400" lvl="1">
              <a:lnSpc>
                <a:spcPts val="3638"/>
              </a:lnSpc>
              <a:buFont typeface="Arial"/>
              <a:buChar char="•"/>
            </a:pPr>
            <a:r>
              <a:rPr lang="en-US" sz="2347" spc="79">
                <a:solidFill>
                  <a:srgbClr val="03313D"/>
                </a:solidFill>
                <a:latin typeface="Quicksand 1"/>
              </a:rPr>
              <a:t>Official Development Assistance​</a:t>
            </a:r>
          </a:p>
          <a:p>
            <a:pPr marL="506801" indent="-253400" lvl="1">
              <a:lnSpc>
                <a:spcPts val="3638"/>
              </a:lnSpc>
              <a:buFont typeface="Arial"/>
              <a:buChar char="•"/>
            </a:pPr>
            <a:r>
              <a:rPr lang="en-US" sz="2347" spc="79">
                <a:solidFill>
                  <a:srgbClr val="03313D"/>
                </a:solidFill>
                <a:latin typeface="Quicksand 1"/>
              </a:rPr>
              <a:t>Updati</a:t>
            </a:r>
            <a:r>
              <a:rPr lang="en-US" sz="2347" spc="79">
                <a:solidFill>
                  <a:srgbClr val="03313D"/>
                </a:solidFill>
                <a:latin typeface="Quicksand 1"/>
              </a:rPr>
              <a:t>ng Direction and Control legislative framework​</a:t>
            </a:r>
          </a:p>
          <a:p>
            <a:pPr marL="506801" indent="-253400" lvl="1">
              <a:lnSpc>
                <a:spcPts val="3638"/>
              </a:lnSpc>
              <a:buFont typeface="Arial"/>
              <a:buChar char="•"/>
            </a:pPr>
            <a:r>
              <a:rPr lang="en-US" sz="2347" spc="79">
                <a:solidFill>
                  <a:srgbClr val="03313D"/>
                </a:solidFill>
                <a:latin typeface="Quicksand 1"/>
              </a:rPr>
              <a:t>Canada's engagement in OECD/DAC ​</a:t>
            </a:r>
          </a:p>
          <a:p>
            <a:pPr marL="506801" indent="-253400" lvl="1">
              <a:lnSpc>
                <a:spcPts val="3638"/>
              </a:lnSpc>
              <a:buFont typeface="Arial"/>
              <a:buChar char="•"/>
            </a:pPr>
            <a:r>
              <a:rPr lang="en-US" sz="2347" spc="79">
                <a:solidFill>
                  <a:srgbClr val="03313D"/>
                </a:solidFill>
                <a:latin typeface="Quicksand 1"/>
              </a:rPr>
              <a:t>Canada's engagement in G7 initiatives</a:t>
            </a:r>
          </a:p>
          <a:p>
            <a:pPr>
              <a:lnSpc>
                <a:spcPts val="3638"/>
              </a:lnSpc>
            </a:pPr>
          </a:p>
        </p:txBody>
      </p:sp>
      <p:sp>
        <p:nvSpPr>
          <p:cNvPr name="TextBox 6" id="6"/>
          <p:cNvSpPr txBox="true"/>
          <p:nvPr/>
        </p:nvSpPr>
        <p:spPr>
          <a:xfrm rot="0">
            <a:off x="9708588" y="1576546"/>
            <a:ext cx="7027403" cy="5515202"/>
          </a:xfrm>
          <a:prstGeom prst="rect">
            <a:avLst/>
          </a:prstGeom>
        </p:spPr>
        <p:txBody>
          <a:bodyPr anchor="t" rtlCol="false" tIns="0" lIns="0" bIns="0" rIns="0">
            <a:spAutoFit/>
          </a:bodyPr>
          <a:lstStyle/>
          <a:p>
            <a:pPr>
              <a:lnSpc>
                <a:spcPts val="3638"/>
              </a:lnSpc>
            </a:pPr>
            <a:r>
              <a:rPr lang="en-US" sz="2347" spc="79">
                <a:solidFill>
                  <a:srgbClr val="03313D"/>
                </a:solidFill>
                <a:latin typeface="Quicksand 1"/>
              </a:rPr>
              <a:t>Current happenings</a:t>
            </a:r>
          </a:p>
          <a:p>
            <a:pPr marL="506801" indent="-253401" lvl="1">
              <a:lnSpc>
                <a:spcPts val="3638"/>
              </a:lnSpc>
              <a:buFont typeface="Arial"/>
              <a:buChar char="•"/>
            </a:pPr>
            <a:r>
              <a:rPr lang="en-US" sz="2347" spc="79">
                <a:solidFill>
                  <a:srgbClr val="03313D"/>
                </a:solidFill>
                <a:latin typeface="Quicksand 1"/>
              </a:rPr>
              <a:t>Research on civic space and SDGs​</a:t>
            </a:r>
          </a:p>
          <a:p>
            <a:pPr marL="506801" indent="-253401" lvl="1">
              <a:lnSpc>
                <a:spcPts val="3638"/>
              </a:lnSpc>
              <a:buFont typeface="Arial"/>
              <a:buChar char="•"/>
            </a:pPr>
            <a:r>
              <a:rPr lang="en-US" sz="2347" spc="79">
                <a:solidFill>
                  <a:srgbClr val="03313D"/>
                </a:solidFill>
                <a:latin typeface="Quicksand 1"/>
              </a:rPr>
              <a:t>GAC CSO Policy &amp; Coordination Groups ​</a:t>
            </a:r>
          </a:p>
          <a:p>
            <a:pPr marL="506801" indent="-253401" lvl="1">
              <a:lnSpc>
                <a:spcPts val="3638"/>
              </a:lnSpc>
              <a:buFont typeface="Arial"/>
              <a:buChar char="•"/>
            </a:pPr>
            <a:r>
              <a:rPr lang="en-US" sz="2347" spc="79">
                <a:solidFill>
                  <a:srgbClr val="03313D"/>
                </a:solidFill>
                <a:latin typeface="Quicksand 1"/>
              </a:rPr>
              <a:t>Localization​</a:t>
            </a:r>
          </a:p>
          <a:p>
            <a:pPr marL="506801" indent="-253401" lvl="1">
              <a:lnSpc>
                <a:spcPts val="3638"/>
              </a:lnSpc>
              <a:buFont typeface="Arial"/>
              <a:buChar char="•"/>
            </a:pPr>
            <a:r>
              <a:rPr lang="en-US" sz="2347" spc="79">
                <a:solidFill>
                  <a:srgbClr val="03313D"/>
                </a:solidFill>
                <a:latin typeface="Quicksand 1"/>
              </a:rPr>
              <a:t>Pulse checks​</a:t>
            </a:r>
          </a:p>
          <a:p>
            <a:pPr marL="506801" indent="-253401" lvl="1">
              <a:lnSpc>
                <a:spcPts val="3638"/>
              </a:lnSpc>
              <a:buFont typeface="Arial"/>
              <a:buChar char="•"/>
            </a:pPr>
            <a:r>
              <a:rPr lang="en-US" sz="2347" spc="79">
                <a:solidFill>
                  <a:srgbClr val="03313D"/>
                </a:solidFill>
                <a:latin typeface="Quicksand 1"/>
              </a:rPr>
              <a:t>CSO advisory group​</a:t>
            </a:r>
          </a:p>
          <a:p>
            <a:pPr marL="506801" indent="-253401" lvl="1">
              <a:lnSpc>
                <a:spcPts val="3638"/>
              </a:lnSpc>
              <a:buFont typeface="Arial"/>
              <a:buChar char="•"/>
            </a:pPr>
            <a:r>
              <a:rPr lang="en-US" sz="2347" spc="79">
                <a:solidFill>
                  <a:srgbClr val="03313D"/>
                </a:solidFill>
                <a:latin typeface="Quicksand 1"/>
              </a:rPr>
              <a:t>GAC consultations​</a:t>
            </a:r>
          </a:p>
          <a:p>
            <a:pPr marL="506801" indent="-253401" lvl="1">
              <a:lnSpc>
                <a:spcPts val="3638"/>
              </a:lnSpc>
              <a:buFont typeface="Arial"/>
              <a:buChar char="•"/>
            </a:pPr>
            <a:r>
              <a:rPr lang="en-US" sz="2347" spc="79">
                <a:solidFill>
                  <a:srgbClr val="03313D"/>
                </a:solidFill>
                <a:latin typeface="Quicksand 1"/>
              </a:rPr>
              <a:t>Research on sector diversity &amp; reconciliation​</a:t>
            </a:r>
          </a:p>
          <a:p>
            <a:pPr marL="506801" indent="-253401" lvl="1">
              <a:lnSpc>
                <a:spcPts val="3638"/>
              </a:lnSpc>
              <a:buFont typeface="Arial"/>
              <a:buChar char="•"/>
            </a:pPr>
            <a:r>
              <a:rPr lang="en-US" sz="2347" spc="79">
                <a:solidFill>
                  <a:srgbClr val="03313D"/>
                </a:solidFill>
                <a:latin typeface="Quicksand 1"/>
              </a:rPr>
              <a:t>Indigenous reconciliation paradigm initiatives</a:t>
            </a:r>
          </a:p>
          <a:p>
            <a:pPr>
              <a:lnSpc>
                <a:spcPts val="3638"/>
              </a:lnSpc>
            </a:pP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05213C"/>
        </a:solidFill>
      </p:bgPr>
    </p:bg>
    <p:spTree>
      <p:nvGrpSpPr>
        <p:cNvPr id="1" name=""/>
        <p:cNvGrpSpPr/>
        <p:nvPr/>
      </p:nvGrpSpPr>
      <p:grpSpPr>
        <a:xfrm>
          <a:off x="0" y="0"/>
          <a:ext cx="0" cy="0"/>
          <a:chOff x="0" y="0"/>
          <a:chExt cx="0" cy="0"/>
        </a:xfrm>
      </p:grpSpPr>
      <p:sp>
        <p:nvSpPr>
          <p:cNvPr name="AutoShape 2" id="2"/>
          <p:cNvSpPr/>
          <p:nvPr/>
        </p:nvSpPr>
        <p:spPr>
          <a:xfrm rot="0">
            <a:off x="-209165" y="0"/>
            <a:ext cx="4308178" cy="10456247"/>
          </a:xfrm>
          <a:prstGeom prst="rect">
            <a:avLst/>
          </a:prstGeom>
          <a:solidFill>
            <a:srgbClr val="FFFFFF"/>
          </a:solidFill>
        </p:spPr>
      </p:sp>
      <p:sp>
        <p:nvSpPr>
          <p:cNvPr name="AutoShape 3" id="3"/>
          <p:cNvSpPr/>
          <p:nvPr/>
        </p:nvSpPr>
        <p:spPr>
          <a:xfrm rot="0">
            <a:off x="-136028" y="-133569"/>
            <a:ext cx="3056108" cy="10420569"/>
          </a:xfrm>
          <a:prstGeom prst="rect">
            <a:avLst/>
          </a:prstGeom>
          <a:solidFill>
            <a:srgbClr val="FFFFFF"/>
          </a:solidFill>
        </p:spPr>
      </p:sp>
      <p:pic>
        <p:nvPicPr>
          <p:cNvPr name="Picture 4" id="4"/>
          <p:cNvPicPr>
            <a:picLocks noChangeAspect="true"/>
          </p:cNvPicPr>
          <p:nvPr/>
        </p:nvPicPr>
        <p:blipFill>
          <a:blip r:embed="rId2"/>
          <a:srcRect l="0" t="2133" r="0" b="2133"/>
          <a:stretch>
            <a:fillRect/>
          </a:stretch>
        </p:blipFill>
        <p:spPr>
          <a:xfrm flipH="false" flipV="false" rot="0">
            <a:off x="4872388" y="6155991"/>
            <a:ext cx="5761050" cy="3102309"/>
          </a:xfrm>
          <a:prstGeom prst="rect">
            <a:avLst/>
          </a:prstGeom>
        </p:spPr>
      </p:pic>
      <p:pic>
        <p:nvPicPr>
          <p:cNvPr name="Picture 5" id="5"/>
          <p:cNvPicPr>
            <a:picLocks noChangeAspect="true"/>
          </p:cNvPicPr>
          <p:nvPr/>
        </p:nvPicPr>
        <p:blipFill>
          <a:blip r:embed="rId3"/>
          <a:srcRect l="7460" t="5824" r="5096" b="0"/>
          <a:stretch>
            <a:fillRect/>
          </a:stretch>
        </p:blipFill>
        <p:spPr>
          <a:xfrm flipH="false" flipV="false" rot="0">
            <a:off x="11258270" y="6175546"/>
            <a:ext cx="5761050" cy="3102309"/>
          </a:xfrm>
          <a:prstGeom prst="rect">
            <a:avLst/>
          </a:prstGeom>
        </p:spPr>
      </p:pic>
      <p:pic>
        <p:nvPicPr>
          <p:cNvPr name="Picture 6" id="6"/>
          <p:cNvPicPr>
            <a:picLocks noChangeAspect="true"/>
          </p:cNvPicPr>
          <p:nvPr/>
        </p:nvPicPr>
        <p:blipFill>
          <a:blip r:embed="rId4"/>
          <a:srcRect l="21899" t="27460" r="31202" b="21820"/>
          <a:stretch>
            <a:fillRect/>
          </a:stretch>
        </p:blipFill>
        <p:spPr>
          <a:xfrm flipH="false" flipV="false" rot="0">
            <a:off x="11075116" y="6155991"/>
            <a:ext cx="5944204" cy="3121864"/>
          </a:xfrm>
          <a:prstGeom prst="rect">
            <a:avLst/>
          </a:prstGeom>
        </p:spPr>
      </p:pic>
      <p:sp>
        <p:nvSpPr>
          <p:cNvPr name="TextBox 7" id="7"/>
          <p:cNvSpPr txBox="true"/>
          <p:nvPr/>
        </p:nvSpPr>
        <p:spPr>
          <a:xfrm rot="0">
            <a:off x="5173263" y="465242"/>
            <a:ext cx="12086037" cy="1363769"/>
          </a:xfrm>
          <a:prstGeom prst="rect">
            <a:avLst/>
          </a:prstGeom>
        </p:spPr>
        <p:txBody>
          <a:bodyPr anchor="t" rtlCol="false" tIns="0" lIns="0" bIns="0" rIns="0">
            <a:spAutoFit/>
          </a:bodyPr>
          <a:lstStyle/>
          <a:p>
            <a:pPr>
              <a:lnSpc>
                <a:spcPts val="5464"/>
              </a:lnSpc>
            </a:pPr>
            <a:r>
              <a:rPr lang="en-US" sz="4203" spc="210">
                <a:solidFill>
                  <a:srgbClr val="FFFFFF"/>
                </a:solidFill>
                <a:latin typeface="Quicksand 1 Bold"/>
              </a:rPr>
              <a:t>INSP</a:t>
            </a:r>
            <a:r>
              <a:rPr lang="en-US" sz="4203" spc="210">
                <a:solidFill>
                  <a:srgbClr val="FFFFFF"/>
                </a:solidFill>
                <a:latin typeface="Quicksand 1 Bold"/>
              </a:rPr>
              <a:t>IRE AND SUPPORT A MORE RELEVANT, RESPONSIVE AND EFFECTIVE SECTOR</a:t>
            </a:r>
          </a:p>
        </p:txBody>
      </p:sp>
      <p:sp>
        <p:nvSpPr>
          <p:cNvPr name="TextBox 8" id="8"/>
          <p:cNvSpPr txBox="true"/>
          <p:nvPr/>
        </p:nvSpPr>
        <p:spPr>
          <a:xfrm rot="0">
            <a:off x="4872388" y="2470766"/>
            <a:ext cx="12980101" cy="923925"/>
          </a:xfrm>
          <a:prstGeom prst="rect">
            <a:avLst/>
          </a:prstGeom>
        </p:spPr>
        <p:txBody>
          <a:bodyPr anchor="t" rtlCol="false" tIns="0" lIns="0" bIns="0" rIns="0">
            <a:spAutoFit/>
          </a:bodyPr>
          <a:lstStyle/>
          <a:p>
            <a:pPr algn="ctr">
              <a:lnSpc>
                <a:spcPts val="3600"/>
              </a:lnSpc>
            </a:pPr>
            <a:r>
              <a:rPr lang="en-US" sz="3000" spc="300">
                <a:solidFill>
                  <a:srgbClr val="FFFFFF"/>
                </a:solidFill>
                <a:latin typeface="Quicksand 1"/>
              </a:rPr>
              <a:t>CREATING AND SHARING RESO</a:t>
            </a:r>
            <a:r>
              <a:rPr lang="en-US" sz="3000" spc="300">
                <a:solidFill>
                  <a:srgbClr val="FFFFFF"/>
                </a:solidFill>
                <a:latin typeface="Quicksand 1"/>
              </a:rPr>
              <a:t>URCES TO HELP YOU BUILD YOUR CAPACITY TO INNOVATE EFFECTIVELY</a:t>
            </a:r>
          </a:p>
        </p:txBody>
      </p:sp>
      <p:grpSp>
        <p:nvGrpSpPr>
          <p:cNvPr name="Group 9" id="9"/>
          <p:cNvGrpSpPr/>
          <p:nvPr/>
        </p:nvGrpSpPr>
        <p:grpSpPr>
          <a:xfrm rot="0">
            <a:off x="5939513" y="4401967"/>
            <a:ext cx="10624805" cy="1594337"/>
            <a:chOff x="0" y="0"/>
            <a:chExt cx="14166407" cy="2125782"/>
          </a:xfrm>
        </p:grpSpPr>
        <p:sp>
          <p:nvSpPr>
            <p:cNvPr name="TextBox 10" id="10"/>
            <p:cNvSpPr txBox="true"/>
            <p:nvPr/>
          </p:nvSpPr>
          <p:spPr>
            <a:xfrm rot="0">
              <a:off x="0" y="9525"/>
              <a:ext cx="14099026" cy="638175"/>
            </a:xfrm>
            <a:prstGeom prst="rect">
              <a:avLst/>
            </a:prstGeom>
          </p:spPr>
          <p:txBody>
            <a:bodyPr anchor="t" rtlCol="false" tIns="0" lIns="0" bIns="0" rIns="0">
              <a:spAutoFit/>
            </a:bodyPr>
            <a:lstStyle/>
            <a:p>
              <a:pPr algn="ctr">
                <a:lnSpc>
                  <a:spcPts val="3840"/>
                </a:lnSpc>
              </a:pPr>
              <a:r>
                <a:rPr lang="en-US" sz="3200" spc="320">
                  <a:solidFill>
                    <a:srgbClr val="FFFFFF"/>
                  </a:solidFill>
                  <a:latin typeface="Quicksand 1"/>
                </a:rPr>
                <a:t>PR</a:t>
              </a:r>
              <a:r>
                <a:rPr lang="en-US" sz="3200" spc="320">
                  <a:solidFill>
                    <a:srgbClr val="FFFFFF"/>
                  </a:solidFill>
                  <a:latin typeface="Quicksand 1"/>
                </a:rPr>
                <a:t>OFILING YOUR INNOVATIVE WORK</a:t>
              </a:r>
            </a:p>
          </p:txBody>
        </p:sp>
        <p:sp>
          <p:nvSpPr>
            <p:cNvPr name="TextBox 11" id="11"/>
            <p:cNvSpPr txBox="true"/>
            <p:nvPr/>
          </p:nvSpPr>
          <p:spPr>
            <a:xfrm rot="0">
              <a:off x="0" y="1259723"/>
              <a:ext cx="14166407" cy="866059"/>
            </a:xfrm>
            <a:prstGeom prst="rect">
              <a:avLst/>
            </a:prstGeom>
          </p:spPr>
          <p:txBody>
            <a:bodyPr anchor="t" rtlCol="false" tIns="0" lIns="0" bIns="0" rIns="0">
              <a:spAutoFit/>
            </a:bodyPr>
            <a:lstStyle/>
            <a:p>
              <a:pPr>
                <a:lnSpc>
                  <a:spcPts val="5479"/>
                </a:lnSpc>
              </a:pPr>
            </a:p>
          </p:txBody>
        </p:sp>
      </p:grpSp>
      <p:pic>
        <p:nvPicPr>
          <p:cNvPr name="Picture 12" id="12"/>
          <p:cNvPicPr>
            <a:picLocks noChangeAspect="true"/>
          </p:cNvPicPr>
          <p:nvPr/>
        </p:nvPicPr>
        <p:blipFill>
          <a:blip r:embed="rId5"/>
          <a:srcRect l="0" t="0" r="0" b="0"/>
          <a:stretch>
            <a:fillRect/>
          </a:stretch>
        </p:blipFill>
        <p:spPr>
          <a:xfrm flipH="false" flipV="false" rot="0">
            <a:off x="54505" y="19462"/>
            <a:ext cx="967759" cy="967759"/>
          </a:xfrm>
          <a:prstGeom prst="rect">
            <a:avLst/>
          </a:prstGeom>
        </p:spPr>
      </p:pic>
      <p:sp>
        <p:nvSpPr>
          <p:cNvPr name="TextBox 13" id="13"/>
          <p:cNvSpPr txBox="true"/>
          <p:nvPr/>
        </p:nvSpPr>
        <p:spPr>
          <a:xfrm rot="-5400000">
            <a:off x="-2210790" y="4711843"/>
            <a:ext cx="8238144" cy="1146810"/>
          </a:xfrm>
          <a:prstGeom prst="rect">
            <a:avLst/>
          </a:prstGeom>
        </p:spPr>
        <p:txBody>
          <a:bodyPr anchor="t" rtlCol="false" tIns="0" lIns="0" bIns="0" rIns="0">
            <a:spAutoFit/>
          </a:bodyPr>
          <a:lstStyle/>
          <a:p>
            <a:pPr algn="ctr">
              <a:lnSpc>
                <a:spcPts val="9360"/>
              </a:lnSpc>
            </a:pPr>
            <a:r>
              <a:rPr lang="en-US" sz="7200" spc="359">
                <a:solidFill>
                  <a:srgbClr val="2E5C9E"/>
                </a:solidFill>
                <a:latin typeface="Quicksand 1 Bold"/>
              </a:rPr>
              <a:t>INNOVATE</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05213C"/>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alphaModFix amt="25000"/>
          </a:blip>
          <a:srcRect l="0" t="38758" r="0" b="12001"/>
          <a:stretch>
            <a:fillRect/>
          </a:stretch>
        </p:blipFill>
        <p:spPr>
          <a:xfrm flipH="false" flipV="false" rot="0">
            <a:off x="-5151" y="0"/>
            <a:ext cx="18298303" cy="6006730"/>
          </a:xfrm>
          <a:prstGeom prst="rect">
            <a:avLst/>
          </a:prstGeom>
        </p:spPr>
      </p:pic>
      <p:grpSp>
        <p:nvGrpSpPr>
          <p:cNvPr name="Group 3" id="3"/>
          <p:cNvGrpSpPr/>
          <p:nvPr/>
        </p:nvGrpSpPr>
        <p:grpSpPr>
          <a:xfrm rot="0">
            <a:off x="-359397" y="1562578"/>
            <a:ext cx="9718944" cy="3125717"/>
            <a:chOff x="0" y="0"/>
            <a:chExt cx="12958592" cy="4167623"/>
          </a:xfrm>
        </p:grpSpPr>
        <p:sp>
          <p:nvSpPr>
            <p:cNvPr name="AutoShape 4" id="4"/>
            <p:cNvSpPr/>
            <p:nvPr/>
          </p:nvSpPr>
          <p:spPr>
            <a:xfrm rot="0">
              <a:off x="0" y="0"/>
              <a:ext cx="12958592" cy="4167623"/>
            </a:xfrm>
            <a:prstGeom prst="rect">
              <a:avLst/>
            </a:prstGeom>
            <a:solidFill>
              <a:srgbClr val="FFFFFF"/>
            </a:solidFill>
          </p:spPr>
        </p:sp>
        <p:sp>
          <p:nvSpPr>
            <p:cNvPr name="TextBox 5" id="5"/>
            <p:cNvSpPr txBox="true"/>
            <p:nvPr/>
          </p:nvSpPr>
          <p:spPr>
            <a:xfrm rot="0">
              <a:off x="1632214" y="812584"/>
              <a:ext cx="10402430" cy="2704365"/>
            </a:xfrm>
            <a:prstGeom prst="rect">
              <a:avLst/>
            </a:prstGeom>
          </p:spPr>
          <p:txBody>
            <a:bodyPr anchor="t" rtlCol="false" tIns="0" lIns="0" bIns="0" rIns="0">
              <a:spAutoFit/>
            </a:bodyPr>
            <a:lstStyle/>
            <a:p>
              <a:pPr>
                <a:lnSpc>
                  <a:spcPts val="8100"/>
                </a:lnSpc>
              </a:pPr>
              <a:r>
                <a:rPr lang="en-US" sz="6230" spc="311">
                  <a:solidFill>
                    <a:srgbClr val="2E5C9E"/>
                  </a:solidFill>
                  <a:latin typeface="Quicksand 1 Bold"/>
                </a:rPr>
                <a:t>SOME HIGHLIGHTS</a:t>
              </a:r>
            </a:p>
            <a:p>
              <a:pPr>
                <a:lnSpc>
                  <a:spcPts val="8100"/>
                </a:lnSpc>
              </a:pPr>
              <a:r>
                <a:rPr lang="en-US" sz="6230" spc="311">
                  <a:solidFill>
                    <a:srgbClr val="2E5C9E"/>
                  </a:solidFill>
                  <a:latin typeface="Quicksand 1 Bold"/>
                </a:rPr>
                <a:t>OF OUR YEAR</a:t>
              </a:r>
            </a:p>
          </p:txBody>
        </p:sp>
      </p:grpSp>
      <p:sp>
        <p:nvSpPr>
          <p:cNvPr name="AutoShape 6" id="6"/>
          <p:cNvSpPr/>
          <p:nvPr/>
        </p:nvSpPr>
        <p:spPr>
          <a:xfrm rot="0">
            <a:off x="-135877" y="6012662"/>
            <a:ext cx="20592381" cy="79283"/>
          </a:xfrm>
          <a:prstGeom prst="rect">
            <a:avLst/>
          </a:prstGeom>
          <a:solidFill>
            <a:srgbClr val="FFFFFF"/>
          </a:solidFill>
        </p:spPr>
      </p:sp>
      <p:grpSp>
        <p:nvGrpSpPr>
          <p:cNvPr name="Group 7" id="7"/>
          <p:cNvGrpSpPr/>
          <p:nvPr/>
        </p:nvGrpSpPr>
        <p:grpSpPr>
          <a:xfrm rot="-10800000">
            <a:off x="3989249" y="6091945"/>
            <a:ext cx="510826" cy="442375"/>
            <a:chOff x="0" y="0"/>
            <a:chExt cx="6350000" cy="5499100"/>
          </a:xfrm>
        </p:grpSpPr>
        <p:sp>
          <p:nvSpPr>
            <p:cNvPr name="Freeform 8" id="8"/>
            <p:cNvSpPr/>
            <p:nvPr/>
          </p:nvSpPr>
          <p:spPr>
            <a:xfrm>
              <a:off x="0" y="0"/>
              <a:ext cx="6350000" cy="5499100"/>
            </a:xfrm>
            <a:custGeom>
              <a:avLst/>
              <a:gdLst/>
              <a:ahLst/>
              <a:cxnLst/>
              <a:rect r="r" b="b" t="t" l="l"/>
              <a:pathLst>
                <a:path h="5499100" w="6350000">
                  <a:moveTo>
                    <a:pt x="0" y="5499100"/>
                  </a:moveTo>
                  <a:lnTo>
                    <a:pt x="3175000" y="0"/>
                  </a:lnTo>
                  <a:lnTo>
                    <a:pt x="6350000" y="5499100"/>
                  </a:lnTo>
                  <a:close/>
                </a:path>
              </a:pathLst>
            </a:custGeom>
            <a:solidFill>
              <a:srgbClr val="FFFFFF"/>
            </a:solidFill>
          </p:spPr>
        </p:sp>
      </p:grpSp>
      <p:grpSp>
        <p:nvGrpSpPr>
          <p:cNvPr name="Group 9" id="9"/>
          <p:cNvGrpSpPr/>
          <p:nvPr/>
        </p:nvGrpSpPr>
        <p:grpSpPr>
          <a:xfrm rot="-10800000">
            <a:off x="8848721" y="6052304"/>
            <a:ext cx="510826" cy="442375"/>
            <a:chOff x="0" y="0"/>
            <a:chExt cx="6350000" cy="5499100"/>
          </a:xfrm>
        </p:grpSpPr>
        <p:sp>
          <p:nvSpPr>
            <p:cNvPr name="Freeform 10" id="10"/>
            <p:cNvSpPr/>
            <p:nvPr/>
          </p:nvSpPr>
          <p:spPr>
            <a:xfrm>
              <a:off x="0" y="0"/>
              <a:ext cx="6350000" cy="5499100"/>
            </a:xfrm>
            <a:custGeom>
              <a:avLst/>
              <a:gdLst/>
              <a:ahLst/>
              <a:cxnLst/>
              <a:rect r="r" b="b" t="t" l="l"/>
              <a:pathLst>
                <a:path h="5499100" w="6350000">
                  <a:moveTo>
                    <a:pt x="0" y="5499100"/>
                  </a:moveTo>
                  <a:lnTo>
                    <a:pt x="3175000" y="0"/>
                  </a:lnTo>
                  <a:lnTo>
                    <a:pt x="6350000" y="5499100"/>
                  </a:lnTo>
                  <a:close/>
                </a:path>
              </a:pathLst>
            </a:custGeom>
            <a:solidFill>
              <a:srgbClr val="FFFFFF"/>
            </a:solidFill>
          </p:spPr>
        </p:sp>
      </p:grpSp>
      <p:grpSp>
        <p:nvGrpSpPr>
          <p:cNvPr name="Group 11" id="11"/>
          <p:cNvGrpSpPr/>
          <p:nvPr/>
        </p:nvGrpSpPr>
        <p:grpSpPr>
          <a:xfrm rot="-10800000">
            <a:off x="13946553" y="6091945"/>
            <a:ext cx="510826" cy="442375"/>
            <a:chOff x="0" y="0"/>
            <a:chExt cx="6350000" cy="5499100"/>
          </a:xfrm>
        </p:grpSpPr>
        <p:sp>
          <p:nvSpPr>
            <p:cNvPr name="Freeform 12" id="12"/>
            <p:cNvSpPr/>
            <p:nvPr/>
          </p:nvSpPr>
          <p:spPr>
            <a:xfrm>
              <a:off x="0" y="0"/>
              <a:ext cx="6350000" cy="5499100"/>
            </a:xfrm>
            <a:custGeom>
              <a:avLst/>
              <a:gdLst/>
              <a:ahLst/>
              <a:cxnLst/>
              <a:rect r="r" b="b" t="t" l="l"/>
              <a:pathLst>
                <a:path h="5499100" w="6350000">
                  <a:moveTo>
                    <a:pt x="0" y="5499100"/>
                  </a:moveTo>
                  <a:lnTo>
                    <a:pt x="3175000" y="0"/>
                  </a:lnTo>
                  <a:lnTo>
                    <a:pt x="6350000" y="5499100"/>
                  </a:lnTo>
                  <a:close/>
                </a:path>
              </a:pathLst>
            </a:custGeom>
            <a:solidFill>
              <a:srgbClr val="FFFFFF"/>
            </a:solidFill>
          </p:spPr>
        </p:sp>
      </p:grpSp>
      <p:grpSp>
        <p:nvGrpSpPr>
          <p:cNvPr name="Group 13" id="13"/>
          <p:cNvGrpSpPr/>
          <p:nvPr/>
        </p:nvGrpSpPr>
        <p:grpSpPr>
          <a:xfrm rot="0">
            <a:off x="17812390" y="6091945"/>
            <a:ext cx="475610" cy="4195055"/>
            <a:chOff x="0" y="0"/>
            <a:chExt cx="160885" cy="1419068"/>
          </a:xfrm>
        </p:grpSpPr>
        <p:sp>
          <p:nvSpPr>
            <p:cNvPr name="Freeform 14" id="14"/>
            <p:cNvSpPr/>
            <p:nvPr/>
          </p:nvSpPr>
          <p:spPr>
            <a:xfrm>
              <a:off x="0" y="0"/>
              <a:ext cx="160885" cy="1419068"/>
            </a:xfrm>
            <a:custGeom>
              <a:avLst/>
              <a:gdLst/>
              <a:ahLst/>
              <a:cxnLst/>
              <a:rect r="r" b="b" t="t" l="l"/>
              <a:pathLst>
                <a:path h="1419068" w="160885">
                  <a:moveTo>
                    <a:pt x="0" y="0"/>
                  </a:moveTo>
                  <a:lnTo>
                    <a:pt x="160885" y="0"/>
                  </a:lnTo>
                  <a:lnTo>
                    <a:pt x="160885" y="1419068"/>
                  </a:lnTo>
                  <a:lnTo>
                    <a:pt x="0" y="1419068"/>
                  </a:lnTo>
                  <a:close/>
                </a:path>
              </a:pathLst>
            </a:custGeom>
            <a:solidFill>
              <a:srgbClr val="05213C"/>
            </a:solidFill>
          </p:spPr>
        </p:sp>
      </p:grpSp>
      <p:pic>
        <p:nvPicPr>
          <p:cNvPr name="Picture 15" id="15"/>
          <p:cNvPicPr>
            <a:picLocks noChangeAspect="true"/>
          </p:cNvPicPr>
          <p:nvPr/>
        </p:nvPicPr>
        <p:blipFill>
          <a:blip r:embed="rId3"/>
          <a:srcRect l="14312" t="0" r="14312" b="0"/>
          <a:stretch>
            <a:fillRect/>
          </a:stretch>
        </p:blipFill>
        <p:spPr>
          <a:xfrm flipH="false" flipV="false" rot="0">
            <a:off x="2404125" y="6534320"/>
            <a:ext cx="3681074" cy="3681074"/>
          </a:xfrm>
          <a:prstGeom prst="rect">
            <a:avLst/>
          </a:prstGeom>
        </p:spPr>
      </p:pic>
      <p:pic>
        <p:nvPicPr>
          <p:cNvPr name="Picture 16" id="16"/>
          <p:cNvPicPr>
            <a:picLocks noChangeAspect="true"/>
          </p:cNvPicPr>
          <p:nvPr/>
        </p:nvPicPr>
        <p:blipFill>
          <a:blip r:embed="rId4"/>
          <a:srcRect l="21875" t="0" r="21875" b="0"/>
          <a:stretch>
            <a:fillRect/>
          </a:stretch>
        </p:blipFill>
        <p:spPr>
          <a:xfrm flipH="false" flipV="false" rot="0">
            <a:off x="7326250" y="6534320"/>
            <a:ext cx="3635501" cy="3635501"/>
          </a:xfrm>
          <a:prstGeom prst="rect">
            <a:avLst/>
          </a:prstGeom>
        </p:spPr>
      </p:pic>
      <p:pic>
        <p:nvPicPr>
          <p:cNvPr name="Picture 17" id="17"/>
          <p:cNvPicPr>
            <a:picLocks noChangeAspect="true"/>
          </p:cNvPicPr>
          <p:nvPr/>
        </p:nvPicPr>
        <p:blipFill>
          <a:blip r:embed="rId5"/>
          <a:srcRect l="2513" t="14175" r="72873" b="14439"/>
          <a:stretch>
            <a:fillRect/>
          </a:stretch>
        </p:blipFill>
        <p:spPr>
          <a:xfrm flipH="false" flipV="false" rot="0">
            <a:off x="0" y="62120"/>
            <a:ext cx="881926" cy="882444"/>
          </a:xfrm>
          <a:prstGeom prst="rect">
            <a:avLst/>
          </a:prstGeom>
        </p:spPr>
      </p:pic>
      <p:grpSp>
        <p:nvGrpSpPr>
          <p:cNvPr name="Group 18" id="18"/>
          <p:cNvGrpSpPr/>
          <p:nvPr/>
        </p:nvGrpSpPr>
        <p:grpSpPr>
          <a:xfrm rot="0">
            <a:off x="12391500" y="6574880"/>
            <a:ext cx="3712120" cy="3712120"/>
            <a:chOff x="0" y="0"/>
            <a:chExt cx="1913890" cy="1913890"/>
          </a:xfrm>
        </p:grpSpPr>
        <p:sp>
          <p:nvSpPr>
            <p:cNvPr name="Freeform 19" id="19"/>
            <p:cNvSpPr/>
            <p:nvPr/>
          </p:nvSpPr>
          <p:spPr>
            <a:xfrm>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F7F7F7"/>
            </a:solidFill>
          </p:spPr>
        </p:sp>
      </p:grpSp>
      <p:pic>
        <p:nvPicPr>
          <p:cNvPr name="Picture 20" id="20"/>
          <p:cNvPicPr>
            <a:picLocks noChangeAspect="true"/>
          </p:cNvPicPr>
          <p:nvPr/>
        </p:nvPicPr>
        <p:blipFill>
          <a:blip r:embed="rId6"/>
          <a:srcRect l="237" t="0" r="237" b="0"/>
          <a:stretch>
            <a:fillRect/>
          </a:stretch>
        </p:blipFill>
        <p:spPr>
          <a:xfrm flipH="false" flipV="false" rot="0">
            <a:off x="12391500" y="6630906"/>
            <a:ext cx="3620930" cy="3363046"/>
          </a:xfrm>
          <a:prstGeom prst="rect">
            <a:avLst/>
          </a:prstGeom>
        </p:spPr>
      </p:pic>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05213C"/>
        </a:solidFill>
      </p:bgPr>
    </p:bg>
    <p:spTree>
      <p:nvGrpSpPr>
        <p:cNvPr id="1" name=""/>
        <p:cNvGrpSpPr/>
        <p:nvPr/>
      </p:nvGrpSpPr>
      <p:grpSpPr>
        <a:xfrm>
          <a:off x="0" y="0"/>
          <a:ext cx="0" cy="0"/>
          <a:chOff x="0" y="0"/>
          <a:chExt cx="0" cy="0"/>
        </a:xfrm>
      </p:grpSpPr>
      <p:sp>
        <p:nvSpPr>
          <p:cNvPr name="AutoShape 2" id="2"/>
          <p:cNvSpPr/>
          <p:nvPr/>
        </p:nvSpPr>
        <p:spPr>
          <a:xfrm rot="0">
            <a:off x="-207277" y="-264322"/>
            <a:ext cx="9537310" cy="10815644"/>
          </a:xfrm>
          <a:prstGeom prst="rect">
            <a:avLst/>
          </a:prstGeom>
          <a:solidFill>
            <a:srgbClr val="FFFFFF"/>
          </a:solidFill>
        </p:spPr>
      </p:sp>
      <p:sp>
        <p:nvSpPr>
          <p:cNvPr name="TextBox 3" id="3"/>
          <p:cNvSpPr txBox="true"/>
          <p:nvPr/>
        </p:nvSpPr>
        <p:spPr>
          <a:xfrm rot="0">
            <a:off x="11027959" y="1867535"/>
            <a:ext cx="5937328" cy="643890"/>
          </a:xfrm>
          <a:prstGeom prst="rect">
            <a:avLst/>
          </a:prstGeom>
        </p:spPr>
        <p:txBody>
          <a:bodyPr anchor="t" rtlCol="false" tIns="0" lIns="0" bIns="0" rIns="0">
            <a:spAutoFit/>
          </a:bodyPr>
          <a:lstStyle/>
          <a:p>
            <a:pPr>
              <a:lnSpc>
                <a:spcPts val="5400"/>
              </a:lnSpc>
            </a:pPr>
            <a:r>
              <a:rPr lang="en-US" sz="3600" spc="36">
                <a:solidFill>
                  <a:srgbClr val="FFFFFF"/>
                </a:solidFill>
                <a:latin typeface="Quicksand 1"/>
              </a:rPr>
              <a:t>Events</a:t>
            </a:r>
          </a:p>
        </p:txBody>
      </p:sp>
      <p:sp>
        <p:nvSpPr>
          <p:cNvPr name="TextBox 4" id="4"/>
          <p:cNvSpPr txBox="true"/>
          <p:nvPr/>
        </p:nvSpPr>
        <p:spPr>
          <a:xfrm rot="0">
            <a:off x="11027959" y="3647167"/>
            <a:ext cx="5937328" cy="643890"/>
          </a:xfrm>
          <a:prstGeom prst="rect">
            <a:avLst/>
          </a:prstGeom>
        </p:spPr>
        <p:txBody>
          <a:bodyPr anchor="t" rtlCol="false" tIns="0" lIns="0" bIns="0" rIns="0">
            <a:spAutoFit/>
          </a:bodyPr>
          <a:lstStyle/>
          <a:p>
            <a:pPr>
              <a:lnSpc>
                <a:spcPts val="5400"/>
              </a:lnSpc>
            </a:pPr>
            <a:r>
              <a:rPr lang="en-US" sz="3600" spc="36">
                <a:solidFill>
                  <a:srgbClr val="FFFFFF"/>
                </a:solidFill>
                <a:latin typeface="Quicksand 1"/>
              </a:rPr>
              <a:t>Expertise</a:t>
            </a:r>
          </a:p>
        </p:txBody>
      </p:sp>
      <p:sp>
        <p:nvSpPr>
          <p:cNvPr name="TextBox 5" id="5"/>
          <p:cNvSpPr txBox="true"/>
          <p:nvPr/>
        </p:nvSpPr>
        <p:spPr>
          <a:xfrm rot="0">
            <a:off x="11027959" y="5631897"/>
            <a:ext cx="5937328" cy="643890"/>
          </a:xfrm>
          <a:prstGeom prst="rect">
            <a:avLst/>
          </a:prstGeom>
        </p:spPr>
        <p:txBody>
          <a:bodyPr anchor="t" rtlCol="false" tIns="0" lIns="0" bIns="0" rIns="0">
            <a:spAutoFit/>
          </a:bodyPr>
          <a:lstStyle/>
          <a:p>
            <a:pPr>
              <a:lnSpc>
                <a:spcPts val="5400"/>
              </a:lnSpc>
            </a:pPr>
            <a:r>
              <a:rPr lang="en-US" sz="3600" spc="36">
                <a:solidFill>
                  <a:srgbClr val="FFFFFF"/>
                </a:solidFill>
                <a:latin typeface="Quicksand 1"/>
              </a:rPr>
              <a:t>Research and Analysis</a:t>
            </a:r>
          </a:p>
        </p:txBody>
      </p:sp>
      <p:sp>
        <p:nvSpPr>
          <p:cNvPr name="TextBox 6" id="6"/>
          <p:cNvSpPr txBox="true"/>
          <p:nvPr/>
        </p:nvSpPr>
        <p:spPr>
          <a:xfrm rot="0">
            <a:off x="1202907" y="3350895"/>
            <a:ext cx="6716942" cy="4690110"/>
          </a:xfrm>
          <a:prstGeom prst="rect">
            <a:avLst/>
          </a:prstGeom>
        </p:spPr>
        <p:txBody>
          <a:bodyPr anchor="t" rtlCol="false" tIns="0" lIns="0" bIns="0" rIns="0">
            <a:spAutoFit/>
          </a:bodyPr>
          <a:lstStyle/>
          <a:p>
            <a:pPr>
              <a:lnSpc>
                <a:spcPts val="9360"/>
              </a:lnSpc>
            </a:pPr>
            <a:r>
              <a:rPr lang="en-US" sz="7200" spc="359">
                <a:solidFill>
                  <a:srgbClr val="2E5C9E"/>
                </a:solidFill>
                <a:latin typeface="Quicksand 1 Bold"/>
              </a:rPr>
              <a:t>THRIVE:</a:t>
            </a:r>
          </a:p>
          <a:p>
            <a:pPr>
              <a:lnSpc>
                <a:spcPts val="9360"/>
              </a:lnSpc>
            </a:pPr>
            <a:r>
              <a:rPr lang="en-US" sz="7200" spc="359">
                <a:solidFill>
                  <a:srgbClr val="2E5C9E"/>
                </a:solidFill>
                <a:latin typeface="Quicksand 1 Bold"/>
              </a:rPr>
              <a:t>HOW CAN WE SUPPORT YOU?</a:t>
            </a:r>
          </a:p>
        </p:txBody>
      </p:sp>
      <p:sp>
        <p:nvSpPr>
          <p:cNvPr name="TextBox 7" id="7"/>
          <p:cNvSpPr txBox="true"/>
          <p:nvPr/>
        </p:nvSpPr>
        <p:spPr>
          <a:xfrm rot="0">
            <a:off x="11027959" y="2727687"/>
            <a:ext cx="5937328" cy="643890"/>
          </a:xfrm>
          <a:prstGeom prst="rect">
            <a:avLst/>
          </a:prstGeom>
        </p:spPr>
        <p:txBody>
          <a:bodyPr anchor="t" rtlCol="false" tIns="0" lIns="0" bIns="0" rIns="0">
            <a:spAutoFit/>
          </a:bodyPr>
          <a:lstStyle/>
          <a:p>
            <a:pPr>
              <a:lnSpc>
                <a:spcPts val="5400"/>
              </a:lnSpc>
            </a:pPr>
            <a:r>
              <a:rPr lang="en-US" sz="3600" spc="36">
                <a:solidFill>
                  <a:srgbClr val="FFFFFF"/>
                </a:solidFill>
                <a:latin typeface="Quicksand 1"/>
              </a:rPr>
              <a:t>Community</a:t>
            </a:r>
          </a:p>
        </p:txBody>
      </p:sp>
      <p:sp>
        <p:nvSpPr>
          <p:cNvPr name="TextBox 8" id="8"/>
          <p:cNvSpPr txBox="true"/>
          <p:nvPr/>
        </p:nvSpPr>
        <p:spPr>
          <a:xfrm rot="0">
            <a:off x="11027959" y="4646295"/>
            <a:ext cx="5937328" cy="643890"/>
          </a:xfrm>
          <a:prstGeom prst="rect">
            <a:avLst/>
          </a:prstGeom>
        </p:spPr>
        <p:txBody>
          <a:bodyPr anchor="t" rtlCol="false" tIns="0" lIns="0" bIns="0" rIns="0">
            <a:spAutoFit/>
          </a:bodyPr>
          <a:lstStyle/>
          <a:p>
            <a:pPr>
              <a:lnSpc>
                <a:spcPts val="5400"/>
              </a:lnSpc>
            </a:pPr>
            <a:r>
              <a:rPr lang="en-US" sz="3600" spc="36">
                <a:solidFill>
                  <a:srgbClr val="FFFFFF"/>
                </a:solidFill>
                <a:latin typeface="Quicksand 1"/>
              </a:rPr>
              <a:t>Access and Influence</a:t>
            </a:r>
          </a:p>
        </p:txBody>
      </p:sp>
      <p:sp>
        <p:nvSpPr>
          <p:cNvPr name="TextBox 9" id="9"/>
          <p:cNvSpPr txBox="true"/>
          <p:nvPr/>
        </p:nvSpPr>
        <p:spPr>
          <a:xfrm rot="0">
            <a:off x="11027959" y="6565129"/>
            <a:ext cx="5937328" cy="643890"/>
          </a:xfrm>
          <a:prstGeom prst="rect">
            <a:avLst/>
          </a:prstGeom>
        </p:spPr>
        <p:txBody>
          <a:bodyPr anchor="t" rtlCol="false" tIns="0" lIns="0" bIns="0" rIns="0">
            <a:spAutoFit/>
          </a:bodyPr>
          <a:lstStyle/>
          <a:p>
            <a:pPr>
              <a:lnSpc>
                <a:spcPts val="5400"/>
              </a:lnSpc>
            </a:pPr>
            <a:r>
              <a:rPr lang="en-US" sz="3600" spc="36">
                <a:solidFill>
                  <a:srgbClr val="FFFFFF"/>
                </a:solidFill>
                <a:latin typeface="Quicksand 1"/>
              </a:rPr>
              <a:t>Promotion</a:t>
            </a:r>
          </a:p>
        </p:txBody>
      </p:sp>
      <p:pic>
        <p:nvPicPr>
          <p:cNvPr name="Picture 10" id="10"/>
          <p:cNvPicPr>
            <a:picLocks noChangeAspect="true"/>
          </p:cNvPicPr>
          <p:nvPr/>
        </p:nvPicPr>
        <p:blipFill>
          <a:blip r:embed="rId2"/>
          <a:srcRect l="0" t="0" r="0" b="0"/>
          <a:stretch>
            <a:fillRect/>
          </a:stretch>
        </p:blipFill>
        <p:spPr>
          <a:xfrm flipH="false" flipV="false" rot="0">
            <a:off x="54505" y="19462"/>
            <a:ext cx="967759" cy="967759"/>
          </a:xfrm>
          <a:prstGeom prst="rect">
            <a:avLst/>
          </a:prstGeom>
        </p:spPr>
      </p:pic>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05213C"/>
        </a:solidFill>
      </p:bgPr>
    </p:bg>
    <p:spTree>
      <p:nvGrpSpPr>
        <p:cNvPr id="1" name=""/>
        <p:cNvGrpSpPr/>
        <p:nvPr/>
      </p:nvGrpSpPr>
      <p:grpSpPr>
        <a:xfrm>
          <a:off x="0" y="0"/>
          <a:ext cx="0" cy="0"/>
          <a:chOff x="0" y="0"/>
          <a:chExt cx="0" cy="0"/>
        </a:xfrm>
      </p:grpSpPr>
      <p:sp>
        <p:nvSpPr>
          <p:cNvPr name="AutoShape 2" id="2"/>
          <p:cNvSpPr/>
          <p:nvPr/>
        </p:nvSpPr>
        <p:spPr>
          <a:xfrm rot="0">
            <a:off x="8696284" y="-313091"/>
            <a:ext cx="9861436" cy="11041313"/>
          </a:xfrm>
          <a:prstGeom prst="rect">
            <a:avLst/>
          </a:prstGeom>
          <a:solidFill>
            <a:srgbClr val="FFFFFF"/>
          </a:solidFill>
        </p:spPr>
      </p:sp>
      <p:pic>
        <p:nvPicPr>
          <p:cNvPr name="Picture 3" id="3"/>
          <p:cNvPicPr>
            <a:picLocks noChangeAspect="true"/>
          </p:cNvPicPr>
          <p:nvPr/>
        </p:nvPicPr>
        <p:blipFill>
          <a:blip r:embed="rId2">
            <a:alphaModFix amt="30000"/>
          </a:blip>
          <a:srcRect l="39101" t="1684" r="0" b="0"/>
          <a:stretch>
            <a:fillRect/>
          </a:stretch>
        </p:blipFill>
        <p:spPr>
          <a:xfrm flipH="false" flipV="false" rot="0">
            <a:off x="8696284" y="-95942"/>
            <a:ext cx="9861436" cy="10607016"/>
          </a:xfrm>
          <a:prstGeom prst="rect">
            <a:avLst/>
          </a:prstGeom>
        </p:spPr>
      </p:pic>
      <p:sp>
        <p:nvSpPr>
          <p:cNvPr name="AutoShape 4" id="4"/>
          <p:cNvSpPr/>
          <p:nvPr/>
        </p:nvSpPr>
        <p:spPr>
          <a:xfrm rot="0">
            <a:off x="1395007" y="3827225"/>
            <a:ext cx="5539191" cy="2632551"/>
          </a:xfrm>
          <a:prstGeom prst="rect">
            <a:avLst/>
          </a:prstGeom>
          <a:solidFill>
            <a:srgbClr val="FFFFFF"/>
          </a:solidFill>
        </p:spPr>
      </p:sp>
      <p:pic>
        <p:nvPicPr>
          <p:cNvPr name="Picture 5" id="5"/>
          <p:cNvPicPr>
            <a:picLocks noChangeAspect="true"/>
          </p:cNvPicPr>
          <p:nvPr/>
        </p:nvPicPr>
        <p:blipFill>
          <a:blip r:embed="rId3"/>
          <a:srcRect l="2513" t="14175" r="72873" b="14439"/>
          <a:stretch>
            <a:fillRect/>
          </a:stretch>
        </p:blipFill>
        <p:spPr>
          <a:xfrm flipH="false" flipV="false" rot="0">
            <a:off x="0" y="62120"/>
            <a:ext cx="881926" cy="882444"/>
          </a:xfrm>
          <a:prstGeom prst="rect">
            <a:avLst/>
          </a:prstGeom>
        </p:spPr>
      </p:pic>
      <p:grpSp>
        <p:nvGrpSpPr>
          <p:cNvPr name="Group 6" id="6"/>
          <p:cNvGrpSpPr/>
          <p:nvPr/>
        </p:nvGrpSpPr>
        <p:grpSpPr>
          <a:xfrm rot="0">
            <a:off x="9585324" y="696979"/>
            <a:ext cx="8083355" cy="8207511"/>
            <a:chOff x="0" y="0"/>
            <a:chExt cx="10777806" cy="10943348"/>
          </a:xfrm>
        </p:grpSpPr>
        <p:sp>
          <p:nvSpPr>
            <p:cNvPr name="TextBox 7" id="7"/>
            <p:cNvSpPr txBox="true"/>
            <p:nvPr/>
          </p:nvSpPr>
          <p:spPr>
            <a:xfrm rot="0">
              <a:off x="0" y="7737753"/>
              <a:ext cx="10777806" cy="3205595"/>
            </a:xfrm>
            <a:prstGeom prst="rect">
              <a:avLst/>
            </a:prstGeom>
          </p:spPr>
          <p:txBody>
            <a:bodyPr anchor="t" rtlCol="false" tIns="0" lIns="0" bIns="0" rIns="0">
              <a:spAutoFit/>
            </a:bodyPr>
            <a:lstStyle/>
            <a:p>
              <a:pPr>
                <a:lnSpc>
                  <a:spcPts val="4877"/>
                </a:lnSpc>
              </a:pPr>
              <a:r>
                <a:rPr lang="en-US" sz="3251" spc="32">
                  <a:solidFill>
                    <a:srgbClr val="05213C"/>
                  </a:solidFill>
                  <a:latin typeface="Quicksand 1 Bold"/>
                </a:rPr>
                <a:t>Afghanistan Crisis Exchange</a:t>
              </a:r>
            </a:p>
            <a:p>
              <a:pPr>
                <a:lnSpc>
                  <a:spcPts val="4877"/>
                </a:lnSpc>
              </a:pPr>
              <a:r>
                <a:rPr lang="en-US" sz="3251" spc="32">
                  <a:solidFill>
                    <a:srgbClr val="05213C"/>
                  </a:solidFill>
                  <a:latin typeface="Quicksand 1 Bold"/>
                </a:rPr>
                <a:t>Townhalls</a:t>
              </a:r>
            </a:p>
            <a:p>
              <a:pPr>
                <a:lnSpc>
                  <a:spcPts val="4877"/>
                </a:lnSpc>
              </a:pPr>
              <a:r>
                <a:rPr lang="en-US" sz="3251" spc="32">
                  <a:solidFill>
                    <a:srgbClr val="05213C"/>
                  </a:solidFill>
                  <a:latin typeface="Quicksand 1 Bold"/>
                </a:rPr>
                <a:t>Workshops and webinars</a:t>
              </a:r>
            </a:p>
            <a:p>
              <a:pPr>
                <a:lnSpc>
                  <a:spcPts val="4877"/>
                </a:lnSpc>
              </a:pPr>
              <a:r>
                <a:rPr lang="en-US" sz="3251" spc="32">
                  <a:solidFill>
                    <a:srgbClr val="05213C"/>
                  </a:solidFill>
                  <a:latin typeface="Quicksand 1 Bold"/>
                </a:rPr>
                <a:t>GAC Consultations and Dialogues</a:t>
              </a:r>
            </a:p>
          </p:txBody>
        </p:sp>
        <p:sp>
          <p:nvSpPr>
            <p:cNvPr name="TextBox 8" id="8"/>
            <p:cNvSpPr txBox="true"/>
            <p:nvPr/>
          </p:nvSpPr>
          <p:spPr>
            <a:xfrm rot="0">
              <a:off x="0" y="0"/>
              <a:ext cx="10274301" cy="711200"/>
            </a:xfrm>
            <a:prstGeom prst="rect">
              <a:avLst/>
            </a:prstGeom>
          </p:spPr>
          <p:txBody>
            <a:bodyPr anchor="t" rtlCol="false" tIns="0" lIns="0" bIns="0" rIns="0">
              <a:spAutoFit/>
            </a:bodyPr>
            <a:lstStyle/>
            <a:p>
              <a:pPr>
                <a:lnSpc>
                  <a:spcPts val="4200"/>
                </a:lnSpc>
              </a:pPr>
              <a:r>
                <a:rPr lang="en-US" sz="3499" spc="349">
                  <a:solidFill>
                    <a:srgbClr val="2E5C9E"/>
                  </a:solidFill>
                  <a:latin typeface="Quicksand 1 Bold"/>
                </a:rPr>
                <a:t>RECURRING </a:t>
              </a:r>
              <a:r>
                <a:rPr lang="en-US" sz="3500" spc="350">
                  <a:solidFill>
                    <a:srgbClr val="2E5C9E"/>
                  </a:solidFill>
                  <a:latin typeface="Quicksand 1 Bold"/>
                </a:rPr>
                <a:t>EVENTS</a:t>
              </a:r>
            </a:p>
          </p:txBody>
        </p:sp>
        <p:sp>
          <p:nvSpPr>
            <p:cNvPr name="TextBox 9" id="9"/>
            <p:cNvSpPr txBox="true"/>
            <p:nvPr/>
          </p:nvSpPr>
          <p:spPr>
            <a:xfrm rot="0">
              <a:off x="0" y="735665"/>
              <a:ext cx="10274301" cy="5104130"/>
            </a:xfrm>
            <a:prstGeom prst="rect">
              <a:avLst/>
            </a:prstGeom>
          </p:spPr>
          <p:txBody>
            <a:bodyPr anchor="t" rtlCol="false" tIns="0" lIns="0" bIns="0" rIns="0">
              <a:spAutoFit/>
            </a:bodyPr>
            <a:lstStyle/>
            <a:p>
              <a:pPr>
                <a:lnSpc>
                  <a:spcPts val="5099"/>
                </a:lnSpc>
              </a:pPr>
              <a:r>
                <a:rPr lang="en-US" sz="3399" spc="33">
                  <a:solidFill>
                    <a:srgbClr val="05213C"/>
                  </a:solidFill>
                  <a:latin typeface="Quicksand 1 Bold"/>
                </a:rPr>
                <a:t>Cooperation For</a:t>
              </a:r>
              <a:r>
                <a:rPr lang="en-US" sz="3400" spc="34">
                  <a:solidFill>
                    <a:srgbClr val="05213C"/>
                  </a:solidFill>
                  <a:latin typeface="Quicksand 1 Bold"/>
                </a:rPr>
                <a:t>um​</a:t>
              </a:r>
            </a:p>
            <a:p>
              <a:pPr>
                <a:lnSpc>
                  <a:spcPts val="5099"/>
                </a:lnSpc>
              </a:pPr>
              <a:r>
                <a:rPr lang="en-US" sz="3399" spc="33">
                  <a:solidFill>
                    <a:srgbClr val="05213C"/>
                  </a:solidFill>
                  <a:latin typeface="Quicksand 1 Bold"/>
                </a:rPr>
                <a:t>Annual Conference</a:t>
              </a:r>
            </a:p>
            <a:p>
              <a:pPr>
                <a:lnSpc>
                  <a:spcPts val="5099"/>
                </a:lnSpc>
              </a:pPr>
              <a:r>
                <a:rPr lang="en-US" sz="3400" spc="34">
                  <a:solidFill>
                    <a:srgbClr val="05213C"/>
                  </a:solidFill>
                  <a:latin typeface="Quicksand 1 Bold"/>
                </a:rPr>
                <a:t>Awards Ceremony</a:t>
              </a:r>
            </a:p>
            <a:p>
              <a:pPr>
                <a:lnSpc>
                  <a:spcPts val="5099"/>
                </a:lnSpc>
              </a:pPr>
              <a:r>
                <a:rPr lang="en-US" sz="3400" spc="34">
                  <a:solidFill>
                    <a:srgbClr val="05213C"/>
                  </a:solidFill>
                  <a:latin typeface="Quicksand 1 Bold"/>
                </a:rPr>
                <a:t>AGM</a:t>
              </a:r>
            </a:p>
            <a:p>
              <a:pPr>
                <a:lnSpc>
                  <a:spcPts val="5099"/>
                </a:lnSpc>
              </a:pPr>
              <a:r>
                <a:rPr lang="en-US" sz="3399" spc="33">
                  <a:solidFill>
                    <a:srgbClr val="05213C"/>
                  </a:solidFill>
                  <a:latin typeface="Quicksand 1 Bold"/>
                </a:rPr>
                <a:t>Hill Days</a:t>
              </a:r>
            </a:p>
            <a:p>
              <a:pPr>
                <a:lnSpc>
                  <a:spcPts val="5100"/>
                </a:lnSpc>
              </a:pPr>
              <a:r>
                <a:rPr lang="en-US" sz="3399" spc="33">
                  <a:solidFill>
                    <a:srgbClr val="05213C"/>
                  </a:solidFill>
                  <a:latin typeface="Quicksand 1 Bold"/>
                </a:rPr>
                <a:t>CEO-ED check-ins</a:t>
              </a:r>
            </a:p>
          </p:txBody>
        </p:sp>
        <p:sp>
          <p:nvSpPr>
            <p:cNvPr name="TextBox 10" id="10"/>
            <p:cNvSpPr txBox="true"/>
            <p:nvPr/>
          </p:nvSpPr>
          <p:spPr>
            <a:xfrm rot="0">
              <a:off x="0" y="6635543"/>
              <a:ext cx="10274301" cy="711200"/>
            </a:xfrm>
            <a:prstGeom prst="rect">
              <a:avLst/>
            </a:prstGeom>
          </p:spPr>
          <p:txBody>
            <a:bodyPr anchor="t" rtlCol="false" tIns="0" lIns="0" bIns="0" rIns="0">
              <a:spAutoFit/>
            </a:bodyPr>
            <a:lstStyle/>
            <a:p>
              <a:pPr>
                <a:lnSpc>
                  <a:spcPts val="4200"/>
                </a:lnSpc>
              </a:pPr>
              <a:r>
                <a:rPr lang="en-US" sz="3500" spc="350">
                  <a:solidFill>
                    <a:srgbClr val="2E5C9E"/>
                  </a:solidFill>
                  <a:latin typeface="Quicksand 1 Bold"/>
                </a:rPr>
                <a:t>SPECIAL EVENTS</a:t>
              </a:r>
            </a:p>
          </p:txBody>
        </p:sp>
      </p:grpSp>
      <p:sp>
        <p:nvSpPr>
          <p:cNvPr name="TextBox 11" id="11"/>
          <p:cNvSpPr txBox="true"/>
          <p:nvPr/>
        </p:nvSpPr>
        <p:spPr>
          <a:xfrm rot="0">
            <a:off x="1799533" y="4203788"/>
            <a:ext cx="4730138" cy="1822273"/>
          </a:xfrm>
          <a:prstGeom prst="rect">
            <a:avLst/>
          </a:prstGeom>
        </p:spPr>
        <p:txBody>
          <a:bodyPr anchor="t" rtlCol="false" tIns="0" lIns="0" bIns="0" rIns="0">
            <a:spAutoFit/>
          </a:bodyPr>
          <a:lstStyle/>
          <a:p>
            <a:pPr>
              <a:lnSpc>
                <a:spcPts val="7253"/>
              </a:lnSpc>
            </a:pPr>
            <a:r>
              <a:rPr lang="en-US" sz="5579" spc="278">
                <a:solidFill>
                  <a:srgbClr val="2E5C9E"/>
                </a:solidFill>
                <a:latin typeface="Quicksand 1 Bold"/>
              </a:rPr>
              <a:t>OUTREACH AND EVENTS</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05213C"/>
        </a:solidFill>
      </p:bgPr>
    </p:bg>
    <p:spTree>
      <p:nvGrpSpPr>
        <p:cNvPr id="1" name=""/>
        <p:cNvGrpSpPr/>
        <p:nvPr/>
      </p:nvGrpSpPr>
      <p:grpSpPr>
        <a:xfrm>
          <a:off x="0" y="0"/>
          <a:ext cx="0" cy="0"/>
          <a:chOff x="0" y="0"/>
          <a:chExt cx="0" cy="0"/>
        </a:xfrm>
      </p:grpSpPr>
      <p:sp>
        <p:nvSpPr>
          <p:cNvPr name="AutoShape 2" id="2"/>
          <p:cNvSpPr/>
          <p:nvPr/>
        </p:nvSpPr>
        <p:spPr>
          <a:xfrm rot="0">
            <a:off x="7159855" y="-254814"/>
            <a:ext cx="11393902" cy="10796629"/>
          </a:xfrm>
          <a:prstGeom prst="rect">
            <a:avLst/>
          </a:prstGeom>
          <a:solidFill>
            <a:srgbClr val="FFFFFF"/>
          </a:solidFill>
        </p:spPr>
      </p:sp>
      <p:sp>
        <p:nvSpPr>
          <p:cNvPr name="TextBox 3" id="3"/>
          <p:cNvSpPr txBox="true"/>
          <p:nvPr/>
        </p:nvSpPr>
        <p:spPr>
          <a:xfrm rot="0">
            <a:off x="7699694" y="471982"/>
            <a:ext cx="9953448" cy="9266836"/>
          </a:xfrm>
          <a:prstGeom prst="rect">
            <a:avLst/>
          </a:prstGeom>
        </p:spPr>
        <p:txBody>
          <a:bodyPr anchor="t" rtlCol="false" tIns="0" lIns="0" bIns="0" rIns="0">
            <a:spAutoFit/>
          </a:bodyPr>
          <a:lstStyle/>
          <a:p>
            <a:pPr>
              <a:lnSpc>
                <a:spcPts val="4379"/>
              </a:lnSpc>
            </a:pPr>
            <a:r>
              <a:rPr lang="en-US" sz="2919" spc="29">
                <a:solidFill>
                  <a:srgbClr val="03313D"/>
                </a:solidFill>
                <a:latin typeface="Quicksand 1"/>
              </a:rPr>
              <a:t>Cooperation Canada is pleased to offer event support to its members! </a:t>
            </a:r>
          </a:p>
          <a:p>
            <a:pPr>
              <a:lnSpc>
                <a:spcPts val="4379"/>
              </a:lnSpc>
            </a:pPr>
          </a:p>
          <a:p>
            <a:pPr>
              <a:lnSpc>
                <a:spcPts val="4379"/>
              </a:lnSpc>
            </a:pPr>
            <a:r>
              <a:rPr lang="en-US" sz="2919" spc="29">
                <a:solidFill>
                  <a:srgbClr val="03313D"/>
                </a:solidFill>
                <a:latin typeface="Quicksand 1"/>
              </a:rPr>
              <a:t>Our Event Team can offer services for online, hybrid and in person (in Ottawa) events. We could help with...</a:t>
            </a:r>
          </a:p>
          <a:p>
            <a:pPr marL="630290" indent="-315145" lvl="1">
              <a:lnSpc>
                <a:spcPts val="4379"/>
              </a:lnSpc>
              <a:buFont typeface="Arial"/>
              <a:buChar char="•"/>
            </a:pPr>
            <a:r>
              <a:rPr lang="en-US" sz="2919" spc="29">
                <a:solidFill>
                  <a:srgbClr val="03313D"/>
                </a:solidFill>
                <a:latin typeface="Quicksand 1"/>
              </a:rPr>
              <a:t>Consultation on the best way to hold your event</a:t>
            </a:r>
          </a:p>
          <a:p>
            <a:pPr marL="630290" indent="-315145" lvl="1">
              <a:lnSpc>
                <a:spcPts val="4379"/>
              </a:lnSpc>
              <a:buFont typeface="Arial"/>
              <a:buChar char="•"/>
            </a:pPr>
            <a:r>
              <a:rPr lang="en-US" sz="2919" spc="29">
                <a:solidFill>
                  <a:srgbClr val="03313D"/>
                </a:solidFill>
                <a:latin typeface="Quicksand 1"/>
              </a:rPr>
              <a:t>Registration options</a:t>
            </a:r>
          </a:p>
          <a:p>
            <a:pPr marL="630290" indent="-315145" lvl="1">
              <a:lnSpc>
                <a:spcPts val="4379"/>
              </a:lnSpc>
              <a:buFont typeface="Arial"/>
              <a:buChar char="•"/>
            </a:pPr>
            <a:r>
              <a:rPr lang="en-US" sz="2919" spc="29">
                <a:solidFill>
                  <a:srgbClr val="03313D"/>
                </a:solidFill>
                <a:latin typeface="Quicksand 1"/>
              </a:rPr>
              <a:t>Logistics</a:t>
            </a:r>
          </a:p>
          <a:p>
            <a:pPr marL="630290" indent="-315145" lvl="1">
              <a:lnSpc>
                <a:spcPts val="4379"/>
              </a:lnSpc>
              <a:buFont typeface="Arial"/>
              <a:buChar char="•"/>
            </a:pPr>
            <a:r>
              <a:rPr lang="en-US" sz="2919" spc="29">
                <a:solidFill>
                  <a:srgbClr val="03313D"/>
                </a:solidFill>
                <a:latin typeface="Quicksand 1"/>
              </a:rPr>
              <a:t>Online conference platform that best suits your event</a:t>
            </a:r>
          </a:p>
          <a:p>
            <a:pPr marL="630290" indent="-315145" lvl="1">
              <a:lnSpc>
                <a:spcPts val="4379"/>
              </a:lnSpc>
              <a:buFont typeface="Arial"/>
              <a:buChar char="•"/>
            </a:pPr>
            <a:r>
              <a:rPr lang="en-US" sz="2919" spc="29">
                <a:solidFill>
                  <a:srgbClr val="03313D"/>
                </a:solidFill>
                <a:latin typeface="Quicksand 1"/>
              </a:rPr>
              <a:t>Post-event report</a:t>
            </a:r>
          </a:p>
          <a:p>
            <a:pPr marL="630290" indent="-315145" lvl="1">
              <a:lnSpc>
                <a:spcPts val="4379"/>
              </a:lnSpc>
              <a:buFont typeface="Arial"/>
              <a:buChar char="•"/>
            </a:pPr>
            <a:r>
              <a:rPr lang="en-US" sz="2919" spc="29">
                <a:solidFill>
                  <a:srgbClr val="03313D"/>
                </a:solidFill>
                <a:latin typeface="Quicksand 1"/>
              </a:rPr>
              <a:t>Budget management</a:t>
            </a:r>
          </a:p>
          <a:p>
            <a:pPr marL="630290" indent="-315145" lvl="1">
              <a:lnSpc>
                <a:spcPts val="4379"/>
              </a:lnSpc>
              <a:buFont typeface="Arial"/>
              <a:buChar char="•"/>
            </a:pPr>
            <a:r>
              <a:rPr lang="en-US" sz="2919" spc="29">
                <a:solidFill>
                  <a:srgbClr val="03313D"/>
                </a:solidFill>
                <a:latin typeface="Quicksand 1"/>
              </a:rPr>
              <a:t>and more!</a:t>
            </a:r>
          </a:p>
          <a:p>
            <a:pPr>
              <a:lnSpc>
                <a:spcPts val="4379"/>
              </a:lnSpc>
            </a:pPr>
          </a:p>
          <a:p>
            <a:pPr>
              <a:lnSpc>
                <a:spcPts val="4379"/>
              </a:lnSpc>
            </a:pPr>
            <a:r>
              <a:rPr lang="en-US" sz="2919" spc="29">
                <a:solidFill>
                  <a:srgbClr val="03313D"/>
                </a:solidFill>
                <a:latin typeface="Quicksand 1"/>
              </a:rPr>
              <a:t>E-mail our Events coordinator, Rita Srour, for more information: </a:t>
            </a:r>
            <a:r>
              <a:rPr lang="en-US" sz="2919" spc="29">
                <a:solidFill>
                  <a:srgbClr val="03313D"/>
                </a:solidFill>
                <a:latin typeface="Quicksand 1"/>
              </a:rPr>
              <a:t>rsrour@cooperation.ca</a:t>
            </a:r>
          </a:p>
          <a:p>
            <a:pPr>
              <a:lnSpc>
                <a:spcPts val="4379"/>
              </a:lnSpc>
            </a:pPr>
          </a:p>
        </p:txBody>
      </p:sp>
      <p:sp>
        <p:nvSpPr>
          <p:cNvPr name="AutoShape 4" id="4"/>
          <p:cNvSpPr/>
          <p:nvPr/>
        </p:nvSpPr>
        <p:spPr>
          <a:xfrm rot="0">
            <a:off x="1395007" y="3827225"/>
            <a:ext cx="4660954" cy="2632551"/>
          </a:xfrm>
          <a:prstGeom prst="rect">
            <a:avLst/>
          </a:prstGeom>
          <a:solidFill>
            <a:srgbClr val="FFFFFF"/>
          </a:solidFill>
        </p:spPr>
      </p:sp>
      <p:sp>
        <p:nvSpPr>
          <p:cNvPr name="TextBox 5" id="5"/>
          <p:cNvSpPr txBox="true"/>
          <p:nvPr/>
        </p:nvSpPr>
        <p:spPr>
          <a:xfrm rot="0">
            <a:off x="1460290" y="3896907"/>
            <a:ext cx="4401235" cy="2445562"/>
          </a:xfrm>
          <a:prstGeom prst="rect">
            <a:avLst/>
          </a:prstGeom>
        </p:spPr>
        <p:txBody>
          <a:bodyPr anchor="t" rtlCol="false" tIns="0" lIns="0" bIns="0" rIns="0">
            <a:spAutoFit/>
          </a:bodyPr>
          <a:lstStyle/>
          <a:p>
            <a:pPr>
              <a:lnSpc>
                <a:spcPts val="6482"/>
              </a:lnSpc>
            </a:pPr>
            <a:r>
              <a:rPr lang="en-US" sz="4986" spc="249">
                <a:solidFill>
                  <a:srgbClr val="2E5C9E"/>
                </a:solidFill>
                <a:latin typeface="Quicksand 1 Bold"/>
              </a:rPr>
              <a:t>NEED HELP WITH YOUR EVENTS?</a:t>
            </a:r>
            <a:r>
              <a:rPr lang="en-US" sz="906" spc="45">
                <a:solidFill>
                  <a:srgbClr val="2E5C9E"/>
                </a:solidFill>
                <a:latin typeface="Arimo Bold"/>
              </a:rPr>
              <a:t> </a:t>
            </a:r>
          </a:p>
        </p:txBody>
      </p:sp>
      <p:pic>
        <p:nvPicPr>
          <p:cNvPr name="Picture 6" id="6"/>
          <p:cNvPicPr>
            <a:picLocks noChangeAspect="true"/>
          </p:cNvPicPr>
          <p:nvPr/>
        </p:nvPicPr>
        <p:blipFill>
          <a:blip r:embed="rId2"/>
          <a:srcRect l="2513" t="14175" r="72873" b="14439"/>
          <a:stretch>
            <a:fillRect/>
          </a:stretch>
        </p:blipFill>
        <p:spPr>
          <a:xfrm flipH="false" flipV="false" rot="0">
            <a:off x="0" y="62120"/>
            <a:ext cx="881926" cy="882444"/>
          </a:xfrm>
          <a:prstGeom prst="rect">
            <a:avLst/>
          </a:prstGeom>
        </p:spPr>
      </p:pic>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05213C"/>
        </a:solidFill>
      </p:bgPr>
    </p:bg>
    <p:spTree>
      <p:nvGrpSpPr>
        <p:cNvPr id="1" name=""/>
        <p:cNvGrpSpPr/>
        <p:nvPr/>
      </p:nvGrpSpPr>
      <p:grpSpPr>
        <a:xfrm>
          <a:off x="0" y="0"/>
          <a:ext cx="0" cy="0"/>
          <a:chOff x="0" y="0"/>
          <a:chExt cx="0" cy="0"/>
        </a:xfrm>
      </p:grpSpPr>
      <p:sp>
        <p:nvSpPr>
          <p:cNvPr name="AutoShape 2" id="2"/>
          <p:cNvSpPr/>
          <p:nvPr/>
        </p:nvSpPr>
        <p:spPr>
          <a:xfrm rot="0">
            <a:off x="8541524" y="-131217"/>
            <a:ext cx="9917611" cy="10587463"/>
          </a:xfrm>
          <a:prstGeom prst="rect">
            <a:avLst/>
          </a:prstGeom>
          <a:solidFill>
            <a:srgbClr val="FFFFFF"/>
          </a:solidFill>
        </p:spPr>
      </p:sp>
      <p:sp>
        <p:nvSpPr>
          <p:cNvPr name="TextBox 3" id="3"/>
          <p:cNvSpPr txBox="true"/>
          <p:nvPr/>
        </p:nvSpPr>
        <p:spPr>
          <a:xfrm rot="0">
            <a:off x="9833263" y="2355596"/>
            <a:ext cx="7334133" cy="4470273"/>
          </a:xfrm>
          <a:prstGeom prst="rect">
            <a:avLst/>
          </a:prstGeom>
        </p:spPr>
        <p:txBody>
          <a:bodyPr anchor="t" rtlCol="false" tIns="0" lIns="0" bIns="0" rIns="0">
            <a:spAutoFit/>
          </a:bodyPr>
          <a:lstStyle/>
          <a:p>
            <a:pPr>
              <a:lnSpc>
                <a:spcPts val="5166"/>
              </a:lnSpc>
            </a:pPr>
            <a:r>
              <a:rPr lang="en-US" sz="4200" spc="42">
                <a:solidFill>
                  <a:srgbClr val="2E5C9E"/>
                </a:solidFill>
                <a:latin typeface="Quicksand 1 Bold"/>
              </a:rPr>
              <a:t>Who</a:t>
            </a:r>
            <a:r>
              <a:rPr lang="en-US" sz="4200" spc="42">
                <a:solidFill>
                  <a:srgbClr val="2E5C9E"/>
                </a:solidFill>
                <a:latin typeface="Quicksand 1 Bold"/>
              </a:rPr>
              <a:t> we are</a:t>
            </a:r>
          </a:p>
          <a:p>
            <a:pPr>
              <a:lnSpc>
                <a:spcPts val="4971"/>
              </a:lnSpc>
            </a:pPr>
          </a:p>
          <a:p>
            <a:pPr>
              <a:lnSpc>
                <a:spcPts val="5166"/>
              </a:lnSpc>
            </a:pPr>
            <a:r>
              <a:rPr lang="en-US" sz="4200" spc="42">
                <a:solidFill>
                  <a:srgbClr val="2E5C9E"/>
                </a:solidFill>
                <a:latin typeface="Quicksand 1 Bold"/>
              </a:rPr>
              <a:t>What we do</a:t>
            </a:r>
          </a:p>
          <a:p>
            <a:pPr>
              <a:lnSpc>
                <a:spcPts val="4971"/>
              </a:lnSpc>
            </a:pPr>
          </a:p>
          <a:p>
            <a:pPr>
              <a:lnSpc>
                <a:spcPts val="5166"/>
              </a:lnSpc>
            </a:pPr>
            <a:r>
              <a:rPr lang="en-US" sz="4200" spc="42">
                <a:solidFill>
                  <a:srgbClr val="2E5C9E"/>
                </a:solidFill>
                <a:latin typeface="Quicksand 1 Bold"/>
              </a:rPr>
              <a:t>How we can support you</a:t>
            </a:r>
          </a:p>
          <a:p>
            <a:pPr>
              <a:lnSpc>
                <a:spcPts val="4971"/>
              </a:lnSpc>
            </a:pPr>
          </a:p>
          <a:p>
            <a:pPr>
              <a:lnSpc>
                <a:spcPts val="5166"/>
              </a:lnSpc>
            </a:pPr>
            <a:r>
              <a:rPr lang="en-US" sz="4200" spc="42">
                <a:solidFill>
                  <a:srgbClr val="2E5C9E"/>
                </a:solidFill>
                <a:latin typeface="Quicksand 1 Bold"/>
              </a:rPr>
              <a:t>How to best engage with us</a:t>
            </a:r>
          </a:p>
        </p:txBody>
      </p:sp>
      <p:sp>
        <p:nvSpPr>
          <p:cNvPr name="AutoShape 4" id="4"/>
          <p:cNvSpPr/>
          <p:nvPr/>
        </p:nvSpPr>
        <p:spPr>
          <a:xfrm rot="0">
            <a:off x="1028700" y="4082476"/>
            <a:ext cx="7139880" cy="2122049"/>
          </a:xfrm>
          <a:prstGeom prst="rect">
            <a:avLst/>
          </a:prstGeom>
          <a:solidFill>
            <a:srgbClr val="FFFFFF"/>
          </a:solidFill>
        </p:spPr>
      </p:sp>
      <p:sp>
        <p:nvSpPr>
          <p:cNvPr name="TextBox 5" id="5"/>
          <p:cNvSpPr txBox="true"/>
          <p:nvPr/>
        </p:nvSpPr>
        <p:spPr>
          <a:xfrm rot="0">
            <a:off x="1550124" y="4538345"/>
            <a:ext cx="6097031" cy="1153160"/>
          </a:xfrm>
          <a:prstGeom prst="rect">
            <a:avLst/>
          </a:prstGeom>
        </p:spPr>
        <p:txBody>
          <a:bodyPr anchor="t" rtlCol="false" tIns="0" lIns="0" bIns="0" rIns="0">
            <a:spAutoFit/>
          </a:bodyPr>
          <a:lstStyle/>
          <a:p>
            <a:pPr>
              <a:lnSpc>
                <a:spcPts val="9360"/>
              </a:lnSpc>
            </a:pPr>
            <a:r>
              <a:rPr lang="en-US" sz="7200" spc="359">
                <a:solidFill>
                  <a:srgbClr val="2E5C9E"/>
                </a:solidFill>
                <a:latin typeface="Quicksand 1 Bold"/>
              </a:rPr>
              <a:t>AGENDA</a:t>
            </a:r>
          </a:p>
        </p:txBody>
      </p:sp>
      <p:pic>
        <p:nvPicPr>
          <p:cNvPr name="Picture 6" id="6"/>
          <p:cNvPicPr>
            <a:picLocks noChangeAspect="true"/>
          </p:cNvPicPr>
          <p:nvPr/>
        </p:nvPicPr>
        <p:blipFill>
          <a:blip r:embed="rId2"/>
          <a:srcRect l="2513" t="14175" r="72873" b="14439"/>
          <a:stretch>
            <a:fillRect/>
          </a:stretch>
        </p:blipFill>
        <p:spPr>
          <a:xfrm flipH="false" flipV="false" rot="0">
            <a:off x="0" y="62120"/>
            <a:ext cx="881926" cy="882444"/>
          </a:xfrm>
          <a:prstGeom prst="rect">
            <a:avLst/>
          </a:prstGeom>
        </p:spPr>
      </p:pic>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05213C"/>
        </a:solidFill>
      </p:bgPr>
    </p:bg>
    <p:spTree>
      <p:nvGrpSpPr>
        <p:cNvPr id="1" name=""/>
        <p:cNvGrpSpPr/>
        <p:nvPr/>
      </p:nvGrpSpPr>
      <p:grpSpPr>
        <a:xfrm>
          <a:off x="0" y="0"/>
          <a:ext cx="0" cy="0"/>
          <a:chOff x="0" y="0"/>
          <a:chExt cx="0" cy="0"/>
        </a:xfrm>
      </p:grpSpPr>
      <p:sp>
        <p:nvSpPr>
          <p:cNvPr name="AutoShape 2" id="2"/>
          <p:cNvSpPr/>
          <p:nvPr/>
        </p:nvSpPr>
        <p:spPr>
          <a:xfrm rot="0">
            <a:off x="-368905" y="-226285"/>
            <a:ext cx="19025809" cy="7779457"/>
          </a:xfrm>
          <a:prstGeom prst="rect">
            <a:avLst/>
          </a:prstGeom>
          <a:solidFill>
            <a:srgbClr val="FFFFFF"/>
          </a:solidFill>
        </p:spPr>
      </p:sp>
      <p:pic>
        <p:nvPicPr>
          <p:cNvPr name="Picture 3" id="3"/>
          <p:cNvPicPr>
            <a:picLocks noChangeAspect="true"/>
          </p:cNvPicPr>
          <p:nvPr/>
        </p:nvPicPr>
        <p:blipFill>
          <a:blip r:embed="rId2"/>
          <a:srcRect l="0" t="0" r="0" b="0"/>
          <a:stretch>
            <a:fillRect/>
          </a:stretch>
        </p:blipFill>
        <p:spPr>
          <a:xfrm flipH="false" flipV="false" rot="0">
            <a:off x="54505" y="19462"/>
            <a:ext cx="967759" cy="967759"/>
          </a:xfrm>
          <a:prstGeom prst="rect">
            <a:avLst/>
          </a:prstGeom>
        </p:spPr>
      </p:pic>
      <p:sp>
        <p:nvSpPr>
          <p:cNvPr name="TextBox 4" id="4"/>
          <p:cNvSpPr txBox="true"/>
          <p:nvPr/>
        </p:nvSpPr>
        <p:spPr>
          <a:xfrm rot="0">
            <a:off x="1072875" y="7749868"/>
            <a:ext cx="16186425" cy="2327910"/>
          </a:xfrm>
          <a:prstGeom prst="rect">
            <a:avLst/>
          </a:prstGeom>
        </p:spPr>
        <p:txBody>
          <a:bodyPr anchor="t" rtlCol="false" tIns="0" lIns="0" bIns="0" rIns="0">
            <a:spAutoFit/>
          </a:bodyPr>
          <a:lstStyle/>
          <a:p>
            <a:pPr algn="ctr">
              <a:lnSpc>
                <a:spcPts val="9360"/>
              </a:lnSpc>
            </a:pPr>
            <a:r>
              <a:rPr lang="en-US" sz="7200" spc="359">
                <a:solidFill>
                  <a:srgbClr val="FFFFFF"/>
                </a:solidFill>
                <a:latin typeface="Quicksand 1 Bold"/>
              </a:rPr>
              <a:t>WORKING GROUPS &amp; COMMUNITIES OF PRACTICE</a:t>
            </a:r>
          </a:p>
        </p:txBody>
      </p:sp>
      <p:sp>
        <p:nvSpPr>
          <p:cNvPr name="TextBox 5" id="5"/>
          <p:cNvSpPr txBox="true"/>
          <p:nvPr/>
        </p:nvSpPr>
        <p:spPr>
          <a:xfrm rot="0">
            <a:off x="1350665" y="391622"/>
            <a:ext cx="16274265" cy="5819775"/>
          </a:xfrm>
          <a:prstGeom prst="rect">
            <a:avLst/>
          </a:prstGeom>
        </p:spPr>
        <p:txBody>
          <a:bodyPr anchor="t" rtlCol="false" tIns="0" lIns="0" bIns="0" rIns="0">
            <a:spAutoFit/>
          </a:bodyPr>
          <a:lstStyle/>
          <a:p>
            <a:pPr algn="ctr">
              <a:lnSpc>
                <a:spcPts val="3840"/>
              </a:lnSpc>
              <a:spcBef>
                <a:spcPct val="0"/>
              </a:spcBef>
            </a:pPr>
          </a:p>
          <a:p>
            <a:pPr algn="ctr">
              <a:lnSpc>
                <a:spcPts val="3840"/>
              </a:lnSpc>
              <a:spcBef>
                <a:spcPct val="0"/>
              </a:spcBef>
            </a:pPr>
            <a:r>
              <a:rPr lang="en-US" sz="3200" spc="320">
                <a:solidFill>
                  <a:srgbClr val="000000"/>
                </a:solidFill>
                <a:latin typeface="Quicksand 1"/>
              </a:rPr>
              <a:t>Our working groups (WGs) come in lots of shapes and sizes! </a:t>
            </a:r>
          </a:p>
          <a:p>
            <a:pPr algn="ctr">
              <a:lnSpc>
                <a:spcPts val="3840"/>
              </a:lnSpc>
              <a:spcBef>
                <a:spcPct val="0"/>
              </a:spcBef>
            </a:pPr>
            <a:r>
              <a:rPr lang="en-US" sz="3200" spc="320">
                <a:solidFill>
                  <a:srgbClr val="000000"/>
                </a:solidFill>
                <a:latin typeface="Quicksand 1"/>
              </a:rPr>
              <a:t>They are formed around themes (ex: Localization) or policy pieces (ex: Direction and Control) </a:t>
            </a:r>
          </a:p>
          <a:p>
            <a:pPr algn="ctr">
              <a:lnSpc>
                <a:spcPts val="3840"/>
              </a:lnSpc>
              <a:spcBef>
                <a:spcPct val="0"/>
              </a:spcBef>
            </a:pPr>
          </a:p>
          <a:p>
            <a:pPr algn="ctr">
              <a:lnSpc>
                <a:spcPts val="3840"/>
              </a:lnSpc>
              <a:spcBef>
                <a:spcPct val="0"/>
              </a:spcBef>
            </a:pPr>
            <a:r>
              <a:rPr lang="en-US" sz="3200" spc="320">
                <a:solidFill>
                  <a:srgbClr val="000000"/>
                </a:solidFill>
                <a:latin typeface="Quicksand 1"/>
              </a:rPr>
              <a:t>Communities of practice stem from specific divisions, </a:t>
            </a:r>
          </a:p>
          <a:p>
            <a:pPr algn="ctr">
              <a:lnSpc>
                <a:spcPts val="3840"/>
              </a:lnSpc>
              <a:spcBef>
                <a:spcPct val="0"/>
              </a:spcBef>
            </a:pPr>
            <a:r>
              <a:rPr lang="en-US" sz="3200" spc="320">
                <a:solidFill>
                  <a:srgbClr val="000000"/>
                </a:solidFill>
                <a:latin typeface="Quicksand 1"/>
              </a:rPr>
              <a:t>like HR, CFOs or PSEA! </a:t>
            </a:r>
          </a:p>
          <a:p>
            <a:pPr algn="ctr">
              <a:lnSpc>
                <a:spcPts val="3840"/>
              </a:lnSpc>
              <a:spcBef>
                <a:spcPct val="0"/>
              </a:spcBef>
            </a:pPr>
          </a:p>
          <a:p>
            <a:pPr algn="ctr">
              <a:lnSpc>
                <a:spcPts val="3840"/>
              </a:lnSpc>
              <a:spcBef>
                <a:spcPct val="0"/>
              </a:spcBef>
            </a:pPr>
            <a:r>
              <a:rPr lang="en-US" sz="3200" spc="320">
                <a:solidFill>
                  <a:srgbClr val="000000"/>
                </a:solidFill>
                <a:latin typeface="Quicksand 1"/>
              </a:rPr>
              <a:t>Questions about WGs and CoPs? </a:t>
            </a:r>
          </a:p>
          <a:p>
            <a:pPr algn="ctr">
              <a:lnSpc>
                <a:spcPts val="3840"/>
              </a:lnSpc>
              <a:spcBef>
                <a:spcPct val="0"/>
              </a:spcBef>
            </a:pPr>
            <a:r>
              <a:rPr lang="en-US" sz="3200" spc="320">
                <a:solidFill>
                  <a:srgbClr val="000000"/>
                </a:solidFill>
                <a:latin typeface="Quicksand 1"/>
              </a:rPr>
              <a:t>Want to join one or create one? </a:t>
            </a:r>
          </a:p>
          <a:p>
            <a:pPr algn="ctr">
              <a:lnSpc>
                <a:spcPts val="3840"/>
              </a:lnSpc>
              <a:spcBef>
                <a:spcPct val="0"/>
              </a:spcBef>
            </a:pPr>
            <a:r>
              <a:rPr lang="en-US" sz="3200" spc="320">
                <a:solidFill>
                  <a:srgbClr val="000000"/>
                </a:solidFill>
                <a:latin typeface="Quicksand 1"/>
              </a:rPr>
              <a:t>Contact our Member Services Liaison, Fanta Diaby: </a:t>
            </a:r>
            <a:r>
              <a:rPr lang="en-US" sz="3200" spc="320" u="sng">
                <a:solidFill>
                  <a:srgbClr val="000000"/>
                </a:solidFill>
                <a:latin typeface="Quicksand 1"/>
              </a:rPr>
              <a:t>fdiaby@cooperation.ca</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05213C"/>
        </a:solidFill>
      </p:bgPr>
    </p:bg>
    <p:spTree>
      <p:nvGrpSpPr>
        <p:cNvPr id="1" name=""/>
        <p:cNvGrpSpPr/>
        <p:nvPr/>
      </p:nvGrpSpPr>
      <p:grpSpPr>
        <a:xfrm>
          <a:off x="0" y="0"/>
          <a:ext cx="0" cy="0"/>
          <a:chOff x="0" y="0"/>
          <a:chExt cx="0" cy="0"/>
        </a:xfrm>
      </p:grpSpPr>
      <p:sp>
        <p:nvSpPr>
          <p:cNvPr name="AutoShape 2" id="2"/>
          <p:cNvSpPr/>
          <p:nvPr/>
        </p:nvSpPr>
        <p:spPr>
          <a:xfrm rot="0">
            <a:off x="-368905" y="-226285"/>
            <a:ext cx="19025809" cy="7564074"/>
          </a:xfrm>
          <a:prstGeom prst="rect">
            <a:avLst/>
          </a:prstGeom>
          <a:solidFill>
            <a:srgbClr val="FFFFFF"/>
          </a:solidFill>
        </p:spPr>
      </p:sp>
      <p:sp>
        <p:nvSpPr>
          <p:cNvPr name="TextBox 3" id="3"/>
          <p:cNvSpPr txBox="true"/>
          <p:nvPr/>
        </p:nvSpPr>
        <p:spPr>
          <a:xfrm rot="0">
            <a:off x="1545252" y="1603889"/>
            <a:ext cx="7440315" cy="5192630"/>
          </a:xfrm>
          <a:prstGeom prst="rect">
            <a:avLst/>
          </a:prstGeom>
        </p:spPr>
        <p:txBody>
          <a:bodyPr anchor="t" rtlCol="false" tIns="0" lIns="0" bIns="0" rIns="0">
            <a:spAutoFit/>
          </a:bodyPr>
          <a:lstStyle/>
          <a:p>
            <a:pPr>
              <a:lnSpc>
                <a:spcPts val="5999"/>
              </a:lnSpc>
            </a:pPr>
            <a:r>
              <a:rPr lang="en-US" sz="3999" spc="39">
                <a:solidFill>
                  <a:srgbClr val="03313D"/>
                </a:solidFill>
                <a:latin typeface="Quicksand 1"/>
              </a:rPr>
              <a:t>Africa Canada Forum</a:t>
            </a:r>
            <a:r>
              <a:rPr lang="en-US" sz="3999" spc="39">
                <a:solidFill>
                  <a:srgbClr val="03313D"/>
                </a:solidFill>
                <a:latin typeface="Arimo"/>
              </a:rPr>
              <a:t>​</a:t>
            </a:r>
          </a:p>
          <a:p>
            <a:pPr>
              <a:lnSpc>
                <a:spcPts val="5999"/>
              </a:lnSpc>
            </a:pPr>
            <a:r>
              <a:rPr lang="en-US" sz="3999" spc="39">
                <a:solidFill>
                  <a:srgbClr val="03313D"/>
                </a:solidFill>
                <a:latin typeface="Arimo"/>
              </a:rPr>
              <a:t>Asia-Pacific &amp; Philippines</a:t>
            </a:r>
          </a:p>
          <a:p>
            <a:pPr>
              <a:lnSpc>
                <a:spcPts val="5999"/>
              </a:lnSpc>
            </a:pPr>
            <a:r>
              <a:rPr lang="en-US" sz="3999" spc="39">
                <a:solidFill>
                  <a:srgbClr val="03313D"/>
                </a:solidFill>
                <a:latin typeface="Arimo"/>
              </a:rPr>
              <a:t>Chief Financial Officer​s (CFOs)</a:t>
            </a:r>
          </a:p>
          <a:p>
            <a:pPr>
              <a:lnSpc>
                <a:spcPts val="5999"/>
              </a:lnSpc>
            </a:pPr>
            <a:r>
              <a:rPr lang="en-US" sz="3999" spc="39">
                <a:solidFill>
                  <a:srgbClr val="03313D"/>
                </a:solidFill>
                <a:latin typeface="Arimo"/>
              </a:rPr>
              <a:t>Communications​ (dormant!)</a:t>
            </a:r>
          </a:p>
          <a:p>
            <a:pPr>
              <a:lnSpc>
                <a:spcPts val="5999"/>
              </a:lnSpc>
            </a:pPr>
            <a:r>
              <a:rPr lang="en-US" sz="3999" spc="39">
                <a:solidFill>
                  <a:srgbClr val="03313D"/>
                </a:solidFill>
                <a:latin typeface="Arimo"/>
              </a:rPr>
              <a:t>Innovative Finance​</a:t>
            </a:r>
          </a:p>
          <a:p>
            <a:pPr>
              <a:lnSpc>
                <a:spcPts val="5999"/>
              </a:lnSpc>
            </a:pPr>
            <a:r>
              <a:rPr lang="en-US" sz="3999" spc="39">
                <a:solidFill>
                  <a:srgbClr val="03313D"/>
                </a:solidFill>
                <a:latin typeface="Arimo"/>
              </a:rPr>
              <a:t>Human Resources (HR)</a:t>
            </a:r>
          </a:p>
          <a:p>
            <a:pPr>
              <a:lnSpc>
                <a:spcPts val="5131"/>
              </a:lnSpc>
            </a:pPr>
          </a:p>
        </p:txBody>
      </p:sp>
      <p:sp>
        <p:nvSpPr>
          <p:cNvPr name="TextBox 4" id="4"/>
          <p:cNvSpPr txBox="true"/>
          <p:nvPr/>
        </p:nvSpPr>
        <p:spPr>
          <a:xfrm rot="0">
            <a:off x="249403" y="7625513"/>
            <a:ext cx="17789194" cy="2327910"/>
          </a:xfrm>
          <a:prstGeom prst="rect">
            <a:avLst/>
          </a:prstGeom>
        </p:spPr>
        <p:txBody>
          <a:bodyPr anchor="t" rtlCol="false" tIns="0" lIns="0" bIns="0" rIns="0">
            <a:spAutoFit/>
          </a:bodyPr>
          <a:lstStyle/>
          <a:p>
            <a:pPr algn="ctr">
              <a:lnSpc>
                <a:spcPts val="9360"/>
              </a:lnSpc>
            </a:pPr>
            <a:r>
              <a:rPr lang="en-US" sz="7200" spc="359">
                <a:solidFill>
                  <a:srgbClr val="FFFFFF"/>
                </a:solidFill>
                <a:latin typeface="Quicksand 1 Bold"/>
              </a:rPr>
              <a:t> WORKING GROUPS &amp; COMMUNITIES OF PRACTICE (2)</a:t>
            </a:r>
          </a:p>
        </p:txBody>
      </p:sp>
      <p:pic>
        <p:nvPicPr>
          <p:cNvPr name="Picture 5" id="5"/>
          <p:cNvPicPr>
            <a:picLocks noChangeAspect="true"/>
          </p:cNvPicPr>
          <p:nvPr/>
        </p:nvPicPr>
        <p:blipFill>
          <a:blip r:embed="rId2"/>
          <a:srcRect l="0" t="0" r="0" b="0"/>
          <a:stretch>
            <a:fillRect/>
          </a:stretch>
        </p:blipFill>
        <p:spPr>
          <a:xfrm flipH="false" flipV="false" rot="0">
            <a:off x="54505" y="19462"/>
            <a:ext cx="967759" cy="967759"/>
          </a:xfrm>
          <a:prstGeom prst="rect">
            <a:avLst/>
          </a:prstGeom>
        </p:spPr>
      </p:pic>
      <p:sp>
        <p:nvSpPr>
          <p:cNvPr name="TextBox 6" id="6"/>
          <p:cNvSpPr txBox="true"/>
          <p:nvPr/>
        </p:nvSpPr>
        <p:spPr>
          <a:xfrm rot="0">
            <a:off x="9720446" y="1603889"/>
            <a:ext cx="6969266" cy="4316330"/>
          </a:xfrm>
          <a:prstGeom prst="rect">
            <a:avLst/>
          </a:prstGeom>
        </p:spPr>
        <p:txBody>
          <a:bodyPr anchor="t" rtlCol="false" tIns="0" lIns="0" bIns="0" rIns="0">
            <a:spAutoFit/>
          </a:bodyPr>
          <a:lstStyle/>
          <a:p>
            <a:pPr>
              <a:lnSpc>
                <a:spcPts val="5999"/>
              </a:lnSpc>
            </a:pPr>
            <a:r>
              <a:rPr lang="en-US" sz="3999" spc="39">
                <a:solidFill>
                  <a:srgbClr val="03313D"/>
                </a:solidFill>
                <a:latin typeface="Quicksand 1"/>
              </a:rPr>
              <a:t>Youth Engagement</a:t>
            </a:r>
            <a:r>
              <a:rPr lang="en-US" sz="3999" spc="39">
                <a:solidFill>
                  <a:srgbClr val="03313D"/>
                </a:solidFill>
                <a:latin typeface="Arimo"/>
              </a:rPr>
              <a:t>​</a:t>
            </a:r>
          </a:p>
          <a:p>
            <a:pPr>
              <a:lnSpc>
                <a:spcPts val="5999"/>
              </a:lnSpc>
            </a:pPr>
            <a:r>
              <a:rPr lang="en-US" sz="3999" spc="39">
                <a:solidFill>
                  <a:srgbClr val="03313D"/>
                </a:solidFill>
                <a:latin typeface="Arimo"/>
              </a:rPr>
              <a:t>Fundraising ​</a:t>
            </a:r>
          </a:p>
          <a:p>
            <a:pPr>
              <a:lnSpc>
                <a:spcPts val="5999"/>
              </a:lnSpc>
            </a:pPr>
            <a:r>
              <a:rPr lang="en-US" sz="3999" spc="39">
                <a:solidFill>
                  <a:srgbClr val="03313D"/>
                </a:solidFill>
                <a:latin typeface="Arimo"/>
              </a:rPr>
              <a:t>Direction &amp; Control​ (new!)</a:t>
            </a:r>
          </a:p>
          <a:p>
            <a:pPr>
              <a:lnSpc>
                <a:spcPts val="5999"/>
              </a:lnSpc>
            </a:pPr>
            <a:r>
              <a:rPr lang="en-US" sz="3999" spc="39">
                <a:solidFill>
                  <a:srgbClr val="03313D"/>
                </a:solidFill>
                <a:latin typeface="Arimo"/>
              </a:rPr>
              <a:t>Localization​ (new!)</a:t>
            </a:r>
          </a:p>
          <a:p>
            <a:pPr>
              <a:lnSpc>
                <a:spcPts val="5131"/>
              </a:lnSpc>
            </a:pPr>
          </a:p>
          <a:p>
            <a:pPr>
              <a:lnSpc>
                <a:spcPts val="5131"/>
              </a:lnSpc>
            </a:pP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05213C"/>
        </a:solidFill>
      </p:bgPr>
    </p:bg>
    <p:spTree>
      <p:nvGrpSpPr>
        <p:cNvPr id="1" name=""/>
        <p:cNvGrpSpPr/>
        <p:nvPr/>
      </p:nvGrpSpPr>
      <p:grpSpPr>
        <a:xfrm>
          <a:off x="0" y="0"/>
          <a:ext cx="0" cy="0"/>
          <a:chOff x="0" y="0"/>
          <a:chExt cx="0" cy="0"/>
        </a:xfrm>
      </p:grpSpPr>
      <p:sp>
        <p:nvSpPr>
          <p:cNvPr name="AutoShape 2" id="2"/>
          <p:cNvSpPr/>
          <p:nvPr/>
        </p:nvSpPr>
        <p:spPr>
          <a:xfrm rot="0">
            <a:off x="-216921" y="-302352"/>
            <a:ext cx="3137002" cy="10872689"/>
          </a:xfrm>
          <a:prstGeom prst="rect">
            <a:avLst/>
          </a:prstGeom>
          <a:solidFill>
            <a:srgbClr val="FFFFFF"/>
          </a:solidFill>
        </p:spPr>
      </p:sp>
      <p:pic>
        <p:nvPicPr>
          <p:cNvPr name="Picture 3" id="3"/>
          <p:cNvPicPr>
            <a:picLocks noChangeAspect="true"/>
          </p:cNvPicPr>
          <p:nvPr/>
        </p:nvPicPr>
        <p:blipFill>
          <a:blip r:embed="rId2"/>
          <a:srcRect l="0" t="0" r="0" b="0"/>
          <a:stretch>
            <a:fillRect/>
          </a:stretch>
        </p:blipFill>
        <p:spPr>
          <a:xfrm flipH="false" flipV="false" rot="0">
            <a:off x="54505" y="19462"/>
            <a:ext cx="967759" cy="967759"/>
          </a:xfrm>
          <a:prstGeom prst="rect">
            <a:avLst/>
          </a:prstGeom>
        </p:spPr>
      </p:pic>
      <p:pic>
        <p:nvPicPr>
          <p:cNvPr name="Picture 4" id="4"/>
          <p:cNvPicPr>
            <a:picLocks noChangeAspect="true"/>
          </p:cNvPicPr>
          <p:nvPr/>
        </p:nvPicPr>
        <p:blipFill>
          <a:blip r:embed="rId3"/>
          <a:srcRect l="0" t="2885" r="2885" b="2675"/>
          <a:stretch>
            <a:fillRect/>
          </a:stretch>
        </p:blipFill>
        <p:spPr>
          <a:xfrm flipH="false" flipV="false" rot="0">
            <a:off x="14854491" y="2737487"/>
            <a:ext cx="2963932" cy="6181841"/>
          </a:xfrm>
          <a:prstGeom prst="rect">
            <a:avLst/>
          </a:prstGeom>
        </p:spPr>
      </p:pic>
      <p:pic>
        <p:nvPicPr>
          <p:cNvPr name="Picture 5" id="5"/>
          <p:cNvPicPr>
            <a:picLocks noChangeAspect="true"/>
          </p:cNvPicPr>
          <p:nvPr/>
        </p:nvPicPr>
        <p:blipFill>
          <a:blip r:embed="rId4"/>
          <a:srcRect l="0" t="0" r="0" b="0"/>
          <a:stretch>
            <a:fillRect/>
          </a:stretch>
        </p:blipFill>
        <p:spPr>
          <a:xfrm flipH="false" flipV="false" rot="0">
            <a:off x="12484507" y="291231"/>
            <a:ext cx="5465073" cy="3074104"/>
          </a:xfrm>
          <a:prstGeom prst="rect">
            <a:avLst/>
          </a:prstGeom>
        </p:spPr>
      </p:pic>
      <p:pic>
        <p:nvPicPr>
          <p:cNvPr name="Picture 6" id="6"/>
          <p:cNvPicPr>
            <a:picLocks noChangeAspect="true"/>
          </p:cNvPicPr>
          <p:nvPr/>
        </p:nvPicPr>
        <p:blipFill>
          <a:blip r:embed="rId5"/>
          <a:srcRect l="0" t="0" r="0" b="0"/>
          <a:stretch>
            <a:fillRect/>
          </a:stretch>
        </p:blipFill>
        <p:spPr>
          <a:xfrm flipH="false" flipV="false" rot="0">
            <a:off x="10406063" y="3163295"/>
            <a:ext cx="3841597" cy="3960409"/>
          </a:xfrm>
          <a:prstGeom prst="rect">
            <a:avLst/>
          </a:prstGeom>
        </p:spPr>
      </p:pic>
      <p:pic>
        <p:nvPicPr>
          <p:cNvPr name="Picture 7" id="7"/>
          <p:cNvPicPr>
            <a:picLocks noChangeAspect="true"/>
          </p:cNvPicPr>
          <p:nvPr/>
        </p:nvPicPr>
        <p:blipFill>
          <a:blip r:embed="rId6"/>
          <a:srcRect l="0" t="0" r="0" b="0"/>
          <a:stretch>
            <a:fillRect/>
          </a:stretch>
        </p:blipFill>
        <p:spPr>
          <a:xfrm flipH="false" flipV="false" rot="0">
            <a:off x="12484507" y="7348888"/>
            <a:ext cx="5581294" cy="2790647"/>
          </a:xfrm>
          <a:prstGeom prst="rect">
            <a:avLst/>
          </a:prstGeom>
        </p:spPr>
      </p:pic>
      <p:sp>
        <p:nvSpPr>
          <p:cNvPr name="TextBox 8" id="8"/>
          <p:cNvSpPr txBox="true"/>
          <p:nvPr/>
        </p:nvSpPr>
        <p:spPr>
          <a:xfrm rot="-5400000">
            <a:off x="-2285886" y="4609148"/>
            <a:ext cx="7551657" cy="1068705"/>
          </a:xfrm>
          <a:prstGeom prst="rect">
            <a:avLst/>
          </a:prstGeom>
        </p:spPr>
        <p:txBody>
          <a:bodyPr anchor="t" rtlCol="false" tIns="0" lIns="0" bIns="0" rIns="0">
            <a:spAutoFit/>
          </a:bodyPr>
          <a:lstStyle/>
          <a:p>
            <a:pPr>
              <a:lnSpc>
                <a:spcPts val="8580"/>
              </a:lnSpc>
            </a:pPr>
            <a:r>
              <a:rPr lang="en-US" sz="6600" spc="330">
                <a:solidFill>
                  <a:srgbClr val="2E5C9E"/>
                </a:solidFill>
                <a:latin typeface="Quicksand 1 Bold"/>
              </a:rPr>
              <a:t>MEMBER PORTAL</a:t>
            </a:r>
          </a:p>
        </p:txBody>
      </p:sp>
      <p:sp>
        <p:nvSpPr>
          <p:cNvPr name="TextBox 9" id="9"/>
          <p:cNvSpPr txBox="true"/>
          <p:nvPr/>
        </p:nvSpPr>
        <p:spPr>
          <a:xfrm rot="0">
            <a:off x="3305833" y="2305067"/>
            <a:ext cx="6533980" cy="4629150"/>
          </a:xfrm>
          <a:prstGeom prst="rect">
            <a:avLst/>
          </a:prstGeom>
        </p:spPr>
        <p:txBody>
          <a:bodyPr anchor="t" rtlCol="false" tIns="0" lIns="0" bIns="0" rIns="0">
            <a:spAutoFit/>
          </a:bodyPr>
          <a:lstStyle/>
          <a:p>
            <a:pPr>
              <a:lnSpc>
                <a:spcPts val="4079"/>
              </a:lnSpc>
            </a:pPr>
            <a:r>
              <a:rPr lang="en-US" sz="3400" spc="340">
                <a:solidFill>
                  <a:srgbClr val="FFFFFF"/>
                </a:solidFill>
                <a:latin typeface="Quicksand 1"/>
              </a:rPr>
              <a:t>CONNECT</a:t>
            </a:r>
          </a:p>
          <a:p>
            <a:pPr>
              <a:lnSpc>
                <a:spcPts val="4079"/>
              </a:lnSpc>
            </a:pPr>
          </a:p>
          <a:p>
            <a:pPr>
              <a:lnSpc>
                <a:spcPts val="4079"/>
              </a:lnSpc>
            </a:pPr>
            <a:r>
              <a:rPr lang="en-US" sz="3399" spc="339">
                <a:solidFill>
                  <a:srgbClr val="FFFFFF"/>
                </a:solidFill>
                <a:latin typeface="Quicksand 1"/>
              </a:rPr>
              <a:t>COMMUNITY OF PRACTICE</a:t>
            </a:r>
          </a:p>
          <a:p>
            <a:pPr>
              <a:lnSpc>
                <a:spcPts val="4079"/>
              </a:lnSpc>
            </a:pPr>
          </a:p>
          <a:p>
            <a:pPr>
              <a:lnSpc>
                <a:spcPts val="4079"/>
              </a:lnSpc>
            </a:pPr>
            <a:r>
              <a:rPr lang="en-US" sz="3399" spc="339">
                <a:solidFill>
                  <a:srgbClr val="FFFFFF"/>
                </a:solidFill>
                <a:latin typeface="Quicksand 1"/>
              </a:rPr>
              <a:t>FORUM DISCUSSIONS</a:t>
            </a:r>
          </a:p>
          <a:p>
            <a:pPr>
              <a:lnSpc>
                <a:spcPts val="4079"/>
              </a:lnSpc>
            </a:pPr>
          </a:p>
          <a:p>
            <a:pPr>
              <a:lnSpc>
                <a:spcPts val="4079"/>
              </a:lnSpc>
            </a:pPr>
            <a:r>
              <a:rPr lang="en-US" sz="3399" spc="339">
                <a:solidFill>
                  <a:srgbClr val="FFFFFF"/>
                </a:solidFill>
                <a:latin typeface="Quicksand 1"/>
              </a:rPr>
              <a:t>MEMBER-ONLY CONTENT</a:t>
            </a:r>
          </a:p>
          <a:p>
            <a:pPr>
              <a:lnSpc>
                <a:spcPts val="4079"/>
              </a:lnSpc>
            </a:pPr>
          </a:p>
          <a:p>
            <a:pPr>
              <a:lnSpc>
                <a:spcPts val="4079"/>
              </a:lnSpc>
            </a:pPr>
            <a:r>
              <a:rPr lang="en-US" sz="3399" spc="339">
                <a:solidFill>
                  <a:srgbClr val="FFFFFF"/>
                </a:solidFill>
                <a:latin typeface="Quicksand 1"/>
              </a:rPr>
              <a:t>GLOBAL AFFAIRS UPDATES</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05213C"/>
        </a:solidFill>
      </p:bgPr>
    </p:bg>
    <p:spTree>
      <p:nvGrpSpPr>
        <p:cNvPr id="1" name=""/>
        <p:cNvGrpSpPr/>
        <p:nvPr/>
      </p:nvGrpSpPr>
      <p:grpSpPr>
        <a:xfrm>
          <a:off x="0" y="0"/>
          <a:ext cx="0" cy="0"/>
          <a:chOff x="0" y="0"/>
          <a:chExt cx="0" cy="0"/>
        </a:xfrm>
      </p:grpSpPr>
      <p:sp>
        <p:nvSpPr>
          <p:cNvPr name="AutoShape 2" id="2"/>
          <p:cNvSpPr/>
          <p:nvPr/>
        </p:nvSpPr>
        <p:spPr>
          <a:xfrm rot="0">
            <a:off x="-368905" y="0"/>
            <a:ext cx="19025809" cy="7668829"/>
          </a:xfrm>
          <a:prstGeom prst="rect">
            <a:avLst/>
          </a:prstGeom>
          <a:solidFill>
            <a:srgbClr val="FFFFFF"/>
          </a:solidFill>
        </p:spPr>
      </p:sp>
      <p:sp>
        <p:nvSpPr>
          <p:cNvPr name="TextBox 3" id="3"/>
          <p:cNvSpPr txBox="true"/>
          <p:nvPr/>
        </p:nvSpPr>
        <p:spPr>
          <a:xfrm rot="0">
            <a:off x="1050787" y="8392795"/>
            <a:ext cx="16186425" cy="1146810"/>
          </a:xfrm>
          <a:prstGeom prst="rect">
            <a:avLst/>
          </a:prstGeom>
        </p:spPr>
        <p:txBody>
          <a:bodyPr anchor="t" rtlCol="false" tIns="0" lIns="0" bIns="0" rIns="0">
            <a:spAutoFit/>
          </a:bodyPr>
          <a:lstStyle/>
          <a:p>
            <a:pPr algn="ctr">
              <a:lnSpc>
                <a:spcPts val="9360"/>
              </a:lnSpc>
            </a:pPr>
            <a:r>
              <a:rPr lang="en-US" sz="7200" spc="359">
                <a:solidFill>
                  <a:srgbClr val="FFFFFF"/>
                </a:solidFill>
                <a:latin typeface="Quicksand 1 Bold"/>
              </a:rPr>
              <a:t>WHAT ELSE DO WE OFFER? </a:t>
            </a:r>
          </a:p>
        </p:txBody>
      </p:sp>
      <p:pic>
        <p:nvPicPr>
          <p:cNvPr name="Picture 4" id="4"/>
          <p:cNvPicPr>
            <a:picLocks noChangeAspect="true"/>
          </p:cNvPicPr>
          <p:nvPr/>
        </p:nvPicPr>
        <p:blipFill>
          <a:blip r:embed="rId2"/>
          <a:srcRect l="0" t="0" r="0" b="0"/>
          <a:stretch>
            <a:fillRect/>
          </a:stretch>
        </p:blipFill>
        <p:spPr>
          <a:xfrm flipH="false" flipV="false" rot="0">
            <a:off x="54505" y="19462"/>
            <a:ext cx="967759" cy="967759"/>
          </a:xfrm>
          <a:prstGeom prst="rect">
            <a:avLst/>
          </a:prstGeom>
        </p:spPr>
      </p:pic>
      <p:sp>
        <p:nvSpPr>
          <p:cNvPr name="TextBox 5" id="5"/>
          <p:cNvSpPr txBox="true"/>
          <p:nvPr/>
        </p:nvSpPr>
        <p:spPr>
          <a:xfrm rot="0">
            <a:off x="1022265" y="3265633"/>
            <a:ext cx="12688112" cy="3096260"/>
          </a:xfrm>
          <a:prstGeom prst="rect">
            <a:avLst/>
          </a:prstGeom>
        </p:spPr>
        <p:txBody>
          <a:bodyPr anchor="t" rtlCol="false" tIns="0" lIns="0" bIns="0" rIns="0">
            <a:spAutoFit/>
          </a:bodyPr>
          <a:lstStyle/>
          <a:p>
            <a:pPr>
              <a:lnSpc>
                <a:spcPts val="4960"/>
              </a:lnSpc>
            </a:pPr>
            <a:r>
              <a:rPr lang="en-US" sz="3200" spc="108">
                <a:solidFill>
                  <a:srgbClr val="03313D"/>
                </a:solidFill>
                <a:latin typeface="Quicksand 1"/>
              </a:rPr>
              <a:t>Make sure we know what you're up to</a:t>
            </a:r>
          </a:p>
          <a:p>
            <a:pPr>
              <a:lnSpc>
                <a:spcPts val="4960"/>
              </a:lnSpc>
            </a:pPr>
            <a:r>
              <a:rPr lang="en-US" sz="3200" spc="108">
                <a:solidFill>
                  <a:srgbClr val="03313D"/>
                </a:solidFill>
                <a:latin typeface="Quicksand 1"/>
              </a:rPr>
              <a:t>We want to amplify you on Social Media! Tag us/e-mail us!</a:t>
            </a:r>
          </a:p>
          <a:p>
            <a:pPr>
              <a:lnSpc>
                <a:spcPts val="4960"/>
              </a:lnSpc>
            </a:pPr>
            <a:r>
              <a:rPr lang="en-US" sz="3200" spc="108">
                <a:solidFill>
                  <a:srgbClr val="03313D"/>
                </a:solidFill>
                <a:latin typeface="Quicksand 1"/>
              </a:rPr>
              <a:t>Our newsletters: where it's all happening</a:t>
            </a:r>
          </a:p>
          <a:p>
            <a:pPr>
              <a:lnSpc>
                <a:spcPts val="4960"/>
              </a:lnSpc>
            </a:pPr>
            <a:r>
              <a:rPr lang="en-US" sz="3200" spc="108">
                <a:solidFill>
                  <a:srgbClr val="03313D"/>
                </a:solidFill>
                <a:latin typeface="Quicksand 1"/>
              </a:rPr>
              <a:t>Website​: it's yours too!</a:t>
            </a:r>
          </a:p>
          <a:p>
            <a:pPr>
              <a:lnSpc>
                <a:spcPts val="4960"/>
              </a:lnSpc>
            </a:pPr>
          </a:p>
        </p:txBody>
      </p:sp>
      <p:sp>
        <p:nvSpPr>
          <p:cNvPr name="TextBox 6" id="6"/>
          <p:cNvSpPr txBox="true"/>
          <p:nvPr/>
        </p:nvSpPr>
        <p:spPr>
          <a:xfrm rot="0">
            <a:off x="1022265" y="1421754"/>
            <a:ext cx="15164148" cy="1455420"/>
          </a:xfrm>
          <a:prstGeom prst="rect">
            <a:avLst/>
          </a:prstGeom>
        </p:spPr>
        <p:txBody>
          <a:bodyPr anchor="t" rtlCol="false" tIns="0" lIns="0" bIns="0" rIns="0">
            <a:spAutoFit/>
          </a:bodyPr>
          <a:lstStyle/>
          <a:p>
            <a:pPr>
              <a:lnSpc>
                <a:spcPts val="5880"/>
              </a:lnSpc>
            </a:pPr>
            <a:r>
              <a:rPr lang="en-US" sz="4200" spc="210">
                <a:solidFill>
                  <a:srgbClr val="2E5C9E"/>
                </a:solidFill>
                <a:latin typeface="Quicksand 1 Bold"/>
              </a:rPr>
              <a:t>COMMUNICATING WITH STAKEHOLD</a:t>
            </a:r>
            <a:r>
              <a:rPr lang="en-US" sz="4200" spc="210">
                <a:solidFill>
                  <a:srgbClr val="2E5C9E"/>
                </a:solidFill>
                <a:latin typeface="Quicksand 1 Bold"/>
              </a:rPr>
              <a:t>ERS AND THE PUBLIC. AMPLIFYING MEMBERS' VOICES.</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05213C"/>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alphaModFix amt="19999"/>
          </a:blip>
          <a:srcRect l="7547" t="21957" r="50850" b="49940"/>
          <a:stretch>
            <a:fillRect/>
          </a:stretch>
        </p:blipFill>
        <p:spPr>
          <a:xfrm flipH="false" flipV="false" rot="0">
            <a:off x="0" y="-26664"/>
            <a:ext cx="18288000" cy="6006730"/>
          </a:xfrm>
          <a:prstGeom prst="rect">
            <a:avLst/>
          </a:prstGeom>
        </p:spPr>
      </p:pic>
      <p:grpSp>
        <p:nvGrpSpPr>
          <p:cNvPr name="Group 3" id="3"/>
          <p:cNvGrpSpPr/>
          <p:nvPr/>
        </p:nvGrpSpPr>
        <p:grpSpPr>
          <a:xfrm rot="0">
            <a:off x="0" y="2381080"/>
            <a:ext cx="9279877" cy="2102903"/>
            <a:chOff x="0" y="0"/>
            <a:chExt cx="12373169" cy="2803871"/>
          </a:xfrm>
        </p:grpSpPr>
        <p:sp>
          <p:nvSpPr>
            <p:cNvPr name="AutoShape 4" id="4"/>
            <p:cNvSpPr/>
            <p:nvPr/>
          </p:nvSpPr>
          <p:spPr>
            <a:xfrm rot="0">
              <a:off x="0" y="0"/>
              <a:ext cx="12373169" cy="2803871"/>
            </a:xfrm>
            <a:prstGeom prst="rect">
              <a:avLst/>
            </a:prstGeom>
            <a:solidFill>
              <a:srgbClr val="FFFFFF"/>
            </a:solidFill>
          </p:spPr>
        </p:sp>
        <p:sp>
          <p:nvSpPr>
            <p:cNvPr name="TextBox 5" id="5"/>
            <p:cNvSpPr txBox="true"/>
            <p:nvPr/>
          </p:nvSpPr>
          <p:spPr>
            <a:xfrm rot="0">
              <a:off x="1558476" y="764036"/>
              <a:ext cx="9932485" cy="1432137"/>
            </a:xfrm>
            <a:prstGeom prst="rect">
              <a:avLst/>
            </a:prstGeom>
          </p:spPr>
          <p:txBody>
            <a:bodyPr anchor="t" rtlCol="false" tIns="0" lIns="0" bIns="0" rIns="0">
              <a:spAutoFit/>
            </a:bodyPr>
            <a:lstStyle/>
            <a:p>
              <a:pPr>
                <a:lnSpc>
                  <a:spcPts val="8840"/>
                </a:lnSpc>
              </a:pPr>
              <a:r>
                <a:rPr lang="en-US" sz="6800" spc="340">
                  <a:solidFill>
                    <a:srgbClr val="2E5C9E"/>
                  </a:solidFill>
                  <a:latin typeface="Quicksand 1 Bold"/>
                </a:rPr>
                <a:t>GET ENGAGED</a:t>
              </a:r>
            </a:p>
          </p:txBody>
        </p:sp>
      </p:grpSp>
      <p:grpSp>
        <p:nvGrpSpPr>
          <p:cNvPr name="Group 6" id="6"/>
          <p:cNvGrpSpPr/>
          <p:nvPr/>
        </p:nvGrpSpPr>
        <p:grpSpPr>
          <a:xfrm rot="0">
            <a:off x="609600" y="5980067"/>
            <a:ext cx="20269330" cy="435435"/>
            <a:chOff x="0" y="0"/>
            <a:chExt cx="27025773" cy="580580"/>
          </a:xfrm>
        </p:grpSpPr>
        <p:sp>
          <p:nvSpPr>
            <p:cNvPr name="AutoShape 7" id="7"/>
            <p:cNvSpPr/>
            <p:nvPr/>
          </p:nvSpPr>
          <p:spPr>
            <a:xfrm rot="0">
              <a:off x="0" y="7785"/>
              <a:ext cx="27025773" cy="104052"/>
            </a:xfrm>
            <a:prstGeom prst="rect">
              <a:avLst/>
            </a:prstGeom>
            <a:solidFill>
              <a:srgbClr val="FFFFFF"/>
            </a:solidFill>
          </p:spPr>
        </p:sp>
        <p:grpSp>
          <p:nvGrpSpPr>
            <p:cNvPr name="Group 8" id="8"/>
            <p:cNvGrpSpPr/>
            <p:nvPr/>
          </p:nvGrpSpPr>
          <p:grpSpPr>
            <a:xfrm rot="-10800000">
              <a:off x="1809822" y="0"/>
              <a:ext cx="670416" cy="580580"/>
              <a:chOff x="0" y="0"/>
              <a:chExt cx="6350000" cy="5499100"/>
            </a:xfrm>
          </p:grpSpPr>
          <p:sp>
            <p:nvSpPr>
              <p:cNvPr name="Freeform 9" id="9"/>
              <p:cNvSpPr/>
              <p:nvPr/>
            </p:nvSpPr>
            <p:spPr>
              <a:xfrm>
                <a:off x="0" y="0"/>
                <a:ext cx="6350000" cy="5499100"/>
              </a:xfrm>
              <a:custGeom>
                <a:avLst/>
                <a:gdLst/>
                <a:ahLst/>
                <a:cxnLst/>
                <a:rect r="r" b="b" t="t" l="l"/>
                <a:pathLst>
                  <a:path h="5499100" w="6350000">
                    <a:moveTo>
                      <a:pt x="0" y="5499100"/>
                    </a:moveTo>
                    <a:lnTo>
                      <a:pt x="3175000" y="0"/>
                    </a:lnTo>
                    <a:lnTo>
                      <a:pt x="6350000" y="5499100"/>
                    </a:lnTo>
                    <a:close/>
                  </a:path>
                </a:pathLst>
              </a:custGeom>
              <a:solidFill>
                <a:srgbClr val="FFFFFF"/>
              </a:solidFill>
            </p:spPr>
          </p:sp>
        </p:grpSp>
        <p:grpSp>
          <p:nvGrpSpPr>
            <p:cNvPr name="Group 10" id="10"/>
            <p:cNvGrpSpPr/>
            <p:nvPr/>
          </p:nvGrpSpPr>
          <p:grpSpPr>
            <a:xfrm rot="-10800000">
              <a:off x="7925332" y="0"/>
              <a:ext cx="670416" cy="580580"/>
              <a:chOff x="0" y="0"/>
              <a:chExt cx="6350000" cy="5499100"/>
            </a:xfrm>
          </p:grpSpPr>
          <p:sp>
            <p:nvSpPr>
              <p:cNvPr name="Freeform 11" id="11"/>
              <p:cNvSpPr/>
              <p:nvPr/>
            </p:nvSpPr>
            <p:spPr>
              <a:xfrm>
                <a:off x="0" y="0"/>
                <a:ext cx="6350000" cy="5499100"/>
              </a:xfrm>
              <a:custGeom>
                <a:avLst/>
                <a:gdLst/>
                <a:ahLst/>
                <a:cxnLst/>
                <a:rect r="r" b="b" t="t" l="l"/>
                <a:pathLst>
                  <a:path h="5499100" w="6350000">
                    <a:moveTo>
                      <a:pt x="0" y="5499100"/>
                    </a:moveTo>
                    <a:lnTo>
                      <a:pt x="3175000" y="0"/>
                    </a:lnTo>
                    <a:lnTo>
                      <a:pt x="6350000" y="5499100"/>
                    </a:lnTo>
                    <a:close/>
                  </a:path>
                </a:pathLst>
              </a:custGeom>
              <a:solidFill>
                <a:srgbClr val="FFFFFF"/>
              </a:solidFill>
            </p:spPr>
          </p:sp>
        </p:grpSp>
        <p:grpSp>
          <p:nvGrpSpPr>
            <p:cNvPr name="Group 12" id="12"/>
            <p:cNvGrpSpPr/>
            <p:nvPr/>
          </p:nvGrpSpPr>
          <p:grpSpPr>
            <a:xfrm rot="-10800000">
              <a:off x="14040842" y="0"/>
              <a:ext cx="670416" cy="580580"/>
              <a:chOff x="0" y="0"/>
              <a:chExt cx="6350000" cy="5499100"/>
            </a:xfrm>
          </p:grpSpPr>
          <p:sp>
            <p:nvSpPr>
              <p:cNvPr name="Freeform 13" id="13"/>
              <p:cNvSpPr/>
              <p:nvPr/>
            </p:nvSpPr>
            <p:spPr>
              <a:xfrm>
                <a:off x="0" y="0"/>
                <a:ext cx="6350000" cy="5499100"/>
              </a:xfrm>
              <a:custGeom>
                <a:avLst/>
                <a:gdLst/>
                <a:ahLst/>
                <a:cxnLst/>
                <a:rect r="r" b="b" t="t" l="l"/>
                <a:pathLst>
                  <a:path h="5499100" w="6350000">
                    <a:moveTo>
                      <a:pt x="0" y="5499100"/>
                    </a:moveTo>
                    <a:lnTo>
                      <a:pt x="3175000" y="0"/>
                    </a:lnTo>
                    <a:lnTo>
                      <a:pt x="6350000" y="5499100"/>
                    </a:lnTo>
                    <a:close/>
                  </a:path>
                </a:pathLst>
              </a:custGeom>
              <a:solidFill>
                <a:srgbClr val="FFFFFF"/>
              </a:solidFill>
            </p:spPr>
          </p:sp>
        </p:grpSp>
        <p:grpSp>
          <p:nvGrpSpPr>
            <p:cNvPr name="Group 14" id="14"/>
            <p:cNvGrpSpPr/>
            <p:nvPr/>
          </p:nvGrpSpPr>
          <p:grpSpPr>
            <a:xfrm rot="-10800000">
              <a:off x="20156351" y="0"/>
              <a:ext cx="670416" cy="580580"/>
              <a:chOff x="0" y="0"/>
              <a:chExt cx="6350000" cy="5499100"/>
            </a:xfrm>
          </p:grpSpPr>
          <p:sp>
            <p:nvSpPr>
              <p:cNvPr name="Freeform 15" id="15"/>
              <p:cNvSpPr/>
              <p:nvPr/>
            </p:nvSpPr>
            <p:spPr>
              <a:xfrm>
                <a:off x="0" y="0"/>
                <a:ext cx="6350000" cy="5499100"/>
              </a:xfrm>
              <a:custGeom>
                <a:avLst/>
                <a:gdLst/>
                <a:ahLst/>
                <a:cxnLst/>
                <a:rect r="r" b="b" t="t" l="l"/>
                <a:pathLst>
                  <a:path h="5499100" w="6350000">
                    <a:moveTo>
                      <a:pt x="0" y="5499100"/>
                    </a:moveTo>
                    <a:lnTo>
                      <a:pt x="3175000" y="0"/>
                    </a:lnTo>
                    <a:lnTo>
                      <a:pt x="6350000" y="5499100"/>
                    </a:lnTo>
                    <a:close/>
                  </a:path>
                </a:pathLst>
              </a:custGeom>
              <a:solidFill>
                <a:srgbClr val="FFFFFF"/>
              </a:solidFill>
            </p:spPr>
          </p:sp>
        </p:grpSp>
      </p:grpSp>
      <p:sp>
        <p:nvSpPr>
          <p:cNvPr name="TextBox 16" id="16"/>
          <p:cNvSpPr txBox="true"/>
          <p:nvPr/>
        </p:nvSpPr>
        <p:spPr>
          <a:xfrm rot="0">
            <a:off x="380448" y="6960714"/>
            <a:ext cx="3770587" cy="2057400"/>
          </a:xfrm>
          <a:prstGeom prst="rect">
            <a:avLst/>
          </a:prstGeom>
        </p:spPr>
        <p:txBody>
          <a:bodyPr anchor="t" rtlCol="false" tIns="0" lIns="0" bIns="0" rIns="0">
            <a:spAutoFit/>
          </a:bodyPr>
          <a:lstStyle/>
          <a:p>
            <a:pPr algn="ctr">
              <a:lnSpc>
                <a:spcPts val="4079"/>
              </a:lnSpc>
            </a:pPr>
            <a:r>
              <a:rPr lang="en-US" sz="3400" spc="340">
                <a:solidFill>
                  <a:srgbClr val="FFFFFF"/>
                </a:solidFill>
                <a:latin typeface="Quicksand 1"/>
              </a:rPr>
              <a:t>IDENTIFY CONTACTS</a:t>
            </a:r>
          </a:p>
          <a:p>
            <a:pPr algn="ctr">
              <a:lnSpc>
                <a:spcPts val="4079"/>
              </a:lnSpc>
            </a:pPr>
            <a:r>
              <a:rPr lang="en-US" sz="3400" spc="340">
                <a:solidFill>
                  <a:srgbClr val="FFFFFF"/>
                </a:solidFill>
                <a:latin typeface="Quicksand 1"/>
              </a:rPr>
              <a:t> IN YOUR ORGANIZATION</a:t>
            </a:r>
          </a:p>
        </p:txBody>
      </p:sp>
      <p:grpSp>
        <p:nvGrpSpPr>
          <p:cNvPr name="Group 17" id="17"/>
          <p:cNvGrpSpPr/>
          <p:nvPr/>
        </p:nvGrpSpPr>
        <p:grpSpPr>
          <a:xfrm rot="0">
            <a:off x="4504062" y="6960714"/>
            <a:ext cx="4572000" cy="2297586"/>
            <a:chOff x="0" y="0"/>
            <a:chExt cx="6096000" cy="3063449"/>
          </a:xfrm>
        </p:grpSpPr>
        <p:sp>
          <p:nvSpPr>
            <p:cNvPr name="TextBox 18" id="18"/>
            <p:cNvSpPr txBox="true"/>
            <p:nvPr/>
          </p:nvSpPr>
          <p:spPr>
            <a:xfrm rot="0">
              <a:off x="0" y="0"/>
              <a:ext cx="6096000" cy="2057400"/>
            </a:xfrm>
            <a:prstGeom prst="rect">
              <a:avLst/>
            </a:prstGeom>
          </p:spPr>
          <p:txBody>
            <a:bodyPr anchor="t" rtlCol="false" tIns="0" lIns="0" bIns="0" rIns="0">
              <a:spAutoFit/>
            </a:bodyPr>
            <a:lstStyle/>
            <a:p>
              <a:pPr algn="ctr">
                <a:lnSpc>
                  <a:spcPts val="4079"/>
                </a:lnSpc>
              </a:pPr>
              <a:r>
                <a:rPr lang="en-US" sz="3400" spc="340">
                  <a:solidFill>
                    <a:srgbClr val="FFFFFF"/>
                  </a:solidFill>
                  <a:latin typeface="Quicksand 1"/>
                </a:rPr>
                <a:t>JOIN COMMUNICATION LISTS</a:t>
              </a:r>
            </a:p>
          </p:txBody>
        </p:sp>
        <p:sp>
          <p:nvSpPr>
            <p:cNvPr name="TextBox 19" id="19"/>
            <p:cNvSpPr txBox="true"/>
            <p:nvPr/>
          </p:nvSpPr>
          <p:spPr>
            <a:xfrm rot="0">
              <a:off x="0" y="2430354"/>
              <a:ext cx="6096000" cy="633095"/>
            </a:xfrm>
            <a:prstGeom prst="rect">
              <a:avLst/>
            </a:prstGeom>
          </p:spPr>
          <p:txBody>
            <a:bodyPr anchor="t" rtlCol="false" tIns="0" lIns="0" bIns="0" rIns="0">
              <a:spAutoFit/>
            </a:bodyPr>
            <a:lstStyle/>
            <a:p>
              <a:pPr>
                <a:lnSpc>
                  <a:spcPts val="3900"/>
                </a:lnSpc>
              </a:pPr>
            </a:p>
          </p:txBody>
        </p:sp>
      </p:grpSp>
      <p:grpSp>
        <p:nvGrpSpPr>
          <p:cNvPr name="Group 20" id="20"/>
          <p:cNvGrpSpPr/>
          <p:nvPr/>
        </p:nvGrpSpPr>
        <p:grpSpPr>
          <a:xfrm rot="0">
            <a:off x="9593648" y="6960714"/>
            <a:ext cx="3724588" cy="2297586"/>
            <a:chOff x="0" y="0"/>
            <a:chExt cx="4966118" cy="3063449"/>
          </a:xfrm>
        </p:grpSpPr>
        <p:sp>
          <p:nvSpPr>
            <p:cNvPr name="TextBox 21" id="21"/>
            <p:cNvSpPr txBox="true"/>
            <p:nvPr/>
          </p:nvSpPr>
          <p:spPr>
            <a:xfrm rot="0">
              <a:off x="0" y="0"/>
              <a:ext cx="4966118" cy="2057400"/>
            </a:xfrm>
            <a:prstGeom prst="rect">
              <a:avLst/>
            </a:prstGeom>
          </p:spPr>
          <p:txBody>
            <a:bodyPr anchor="t" rtlCol="false" tIns="0" lIns="0" bIns="0" rIns="0">
              <a:spAutoFit/>
            </a:bodyPr>
            <a:lstStyle/>
            <a:p>
              <a:pPr algn="ctr">
                <a:lnSpc>
                  <a:spcPts val="4079"/>
                </a:lnSpc>
              </a:pPr>
              <a:r>
                <a:rPr lang="en-US" sz="3400" spc="340">
                  <a:solidFill>
                    <a:srgbClr val="FFFFFF"/>
                  </a:solidFill>
                  <a:latin typeface="Quicksand 1"/>
                </a:rPr>
                <a:t>STRATEGIZE YOUR PARTICIPATION</a:t>
              </a:r>
            </a:p>
          </p:txBody>
        </p:sp>
        <p:sp>
          <p:nvSpPr>
            <p:cNvPr name="TextBox 22" id="22"/>
            <p:cNvSpPr txBox="true"/>
            <p:nvPr/>
          </p:nvSpPr>
          <p:spPr>
            <a:xfrm rot="0">
              <a:off x="0" y="2430354"/>
              <a:ext cx="4966118" cy="633095"/>
            </a:xfrm>
            <a:prstGeom prst="rect">
              <a:avLst/>
            </a:prstGeom>
          </p:spPr>
          <p:txBody>
            <a:bodyPr anchor="t" rtlCol="false" tIns="0" lIns="0" bIns="0" rIns="0">
              <a:spAutoFit/>
            </a:bodyPr>
            <a:lstStyle/>
            <a:p>
              <a:pPr>
                <a:lnSpc>
                  <a:spcPts val="3900"/>
                </a:lnSpc>
              </a:pPr>
            </a:p>
          </p:txBody>
        </p:sp>
      </p:grpSp>
      <p:grpSp>
        <p:nvGrpSpPr>
          <p:cNvPr name="Group 23" id="23"/>
          <p:cNvGrpSpPr/>
          <p:nvPr/>
        </p:nvGrpSpPr>
        <p:grpSpPr>
          <a:xfrm rot="0">
            <a:off x="14208003" y="7097795"/>
            <a:ext cx="3541435" cy="1783236"/>
            <a:chOff x="0" y="0"/>
            <a:chExt cx="4721913" cy="2377649"/>
          </a:xfrm>
        </p:grpSpPr>
        <p:sp>
          <p:nvSpPr>
            <p:cNvPr name="TextBox 24" id="24"/>
            <p:cNvSpPr txBox="true"/>
            <p:nvPr/>
          </p:nvSpPr>
          <p:spPr>
            <a:xfrm rot="0">
              <a:off x="0" y="0"/>
              <a:ext cx="4721913" cy="1371600"/>
            </a:xfrm>
            <a:prstGeom prst="rect">
              <a:avLst/>
            </a:prstGeom>
          </p:spPr>
          <p:txBody>
            <a:bodyPr anchor="t" rtlCol="false" tIns="0" lIns="0" bIns="0" rIns="0">
              <a:spAutoFit/>
            </a:bodyPr>
            <a:lstStyle/>
            <a:p>
              <a:pPr algn="ctr">
                <a:lnSpc>
                  <a:spcPts val="4079"/>
                </a:lnSpc>
              </a:pPr>
              <a:r>
                <a:rPr lang="en-US" sz="3400" spc="340">
                  <a:solidFill>
                    <a:srgbClr val="FFFFFF"/>
                  </a:solidFill>
                  <a:latin typeface="Quicksand 1"/>
                </a:rPr>
                <a:t>MOBILIZE AND ENGAGE</a:t>
              </a:r>
            </a:p>
          </p:txBody>
        </p:sp>
        <p:sp>
          <p:nvSpPr>
            <p:cNvPr name="TextBox 25" id="25"/>
            <p:cNvSpPr txBox="true"/>
            <p:nvPr/>
          </p:nvSpPr>
          <p:spPr>
            <a:xfrm rot="0">
              <a:off x="0" y="1744554"/>
              <a:ext cx="4721913" cy="633095"/>
            </a:xfrm>
            <a:prstGeom prst="rect">
              <a:avLst/>
            </a:prstGeom>
          </p:spPr>
          <p:txBody>
            <a:bodyPr anchor="t" rtlCol="false" tIns="0" lIns="0" bIns="0" rIns="0">
              <a:spAutoFit/>
            </a:bodyPr>
            <a:lstStyle/>
            <a:p>
              <a:pPr>
                <a:lnSpc>
                  <a:spcPts val="3900"/>
                </a:lnSpc>
              </a:pPr>
            </a:p>
          </p:txBody>
        </p:sp>
      </p:grpSp>
      <p:grpSp>
        <p:nvGrpSpPr>
          <p:cNvPr name="Group 26" id="26"/>
          <p:cNvGrpSpPr/>
          <p:nvPr/>
        </p:nvGrpSpPr>
        <p:grpSpPr>
          <a:xfrm rot="0">
            <a:off x="-13125151" y="5980067"/>
            <a:ext cx="20269330" cy="435435"/>
            <a:chOff x="0" y="0"/>
            <a:chExt cx="27025773" cy="580580"/>
          </a:xfrm>
        </p:grpSpPr>
        <p:sp>
          <p:nvSpPr>
            <p:cNvPr name="AutoShape 27" id="27"/>
            <p:cNvSpPr/>
            <p:nvPr/>
          </p:nvSpPr>
          <p:spPr>
            <a:xfrm rot="0">
              <a:off x="0" y="7785"/>
              <a:ext cx="27025773" cy="104052"/>
            </a:xfrm>
            <a:prstGeom prst="rect">
              <a:avLst/>
            </a:prstGeom>
            <a:solidFill>
              <a:srgbClr val="FFFFFF"/>
            </a:solidFill>
          </p:spPr>
        </p:sp>
        <p:grpSp>
          <p:nvGrpSpPr>
            <p:cNvPr name="Group 28" id="28"/>
            <p:cNvGrpSpPr/>
            <p:nvPr/>
          </p:nvGrpSpPr>
          <p:grpSpPr>
            <a:xfrm rot="-10800000">
              <a:off x="1809822" y="0"/>
              <a:ext cx="670416" cy="580580"/>
              <a:chOff x="0" y="0"/>
              <a:chExt cx="6350000" cy="5499100"/>
            </a:xfrm>
          </p:grpSpPr>
          <p:sp>
            <p:nvSpPr>
              <p:cNvPr name="Freeform 29" id="29"/>
              <p:cNvSpPr/>
              <p:nvPr/>
            </p:nvSpPr>
            <p:spPr>
              <a:xfrm>
                <a:off x="0" y="0"/>
                <a:ext cx="6350000" cy="5499100"/>
              </a:xfrm>
              <a:custGeom>
                <a:avLst/>
                <a:gdLst/>
                <a:ahLst/>
                <a:cxnLst/>
                <a:rect r="r" b="b" t="t" l="l"/>
                <a:pathLst>
                  <a:path h="5499100" w="6350000">
                    <a:moveTo>
                      <a:pt x="0" y="5499100"/>
                    </a:moveTo>
                    <a:lnTo>
                      <a:pt x="3175000" y="0"/>
                    </a:lnTo>
                    <a:lnTo>
                      <a:pt x="6350000" y="5499100"/>
                    </a:lnTo>
                    <a:close/>
                  </a:path>
                </a:pathLst>
              </a:custGeom>
              <a:solidFill>
                <a:srgbClr val="FFFFFF"/>
              </a:solidFill>
            </p:spPr>
          </p:sp>
        </p:grpSp>
        <p:grpSp>
          <p:nvGrpSpPr>
            <p:cNvPr name="Group 30" id="30"/>
            <p:cNvGrpSpPr/>
            <p:nvPr/>
          </p:nvGrpSpPr>
          <p:grpSpPr>
            <a:xfrm rot="-10800000">
              <a:off x="7925332" y="0"/>
              <a:ext cx="670416" cy="580580"/>
              <a:chOff x="0" y="0"/>
              <a:chExt cx="6350000" cy="5499100"/>
            </a:xfrm>
          </p:grpSpPr>
          <p:sp>
            <p:nvSpPr>
              <p:cNvPr name="Freeform 31" id="31"/>
              <p:cNvSpPr/>
              <p:nvPr/>
            </p:nvSpPr>
            <p:spPr>
              <a:xfrm>
                <a:off x="0" y="0"/>
                <a:ext cx="6350000" cy="5499100"/>
              </a:xfrm>
              <a:custGeom>
                <a:avLst/>
                <a:gdLst/>
                <a:ahLst/>
                <a:cxnLst/>
                <a:rect r="r" b="b" t="t" l="l"/>
                <a:pathLst>
                  <a:path h="5499100" w="6350000">
                    <a:moveTo>
                      <a:pt x="0" y="5499100"/>
                    </a:moveTo>
                    <a:lnTo>
                      <a:pt x="3175000" y="0"/>
                    </a:lnTo>
                    <a:lnTo>
                      <a:pt x="6350000" y="5499100"/>
                    </a:lnTo>
                    <a:close/>
                  </a:path>
                </a:pathLst>
              </a:custGeom>
              <a:solidFill>
                <a:srgbClr val="FFFFFF"/>
              </a:solidFill>
            </p:spPr>
          </p:sp>
        </p:grpSp>
        <p:grpSp>
          <p:nvGrpSpPr>
            <p:cNvPr name="Group 32" id="32"/>
            <p:cNvGrpSpPr/>
            <p:nvPr/>
          </p:nvGrpSpPr>
          <p:grpSpPr>
            <a:xfrm rot="-10800000">
              <a:off x="14040842" y="0"/>
              <a:ext cx="670416" cy="580580"/>
              <a:chOff x="0" y="0"/>
              <a:chExt cx="6350000" cy="5499100"/>
            </a:xfrm>
          </p:grpSpPr>
          <p:sp>
            <p:nvSpPr>
              <p:cNvPr name="Freeform 33" id="33"/>
              <p:cNvSpPr/>
              <p:nvPr/>
            </p:nvSpPr>
            <p:spPr>
              <a:xfrm>
                <a:off x="0" y="0"/>
                <a:ext cx="6350000" cy="5499100"/>
              </a:xfrm>
              <a:custGeom>
                <a:avLst/>
                <a:gdLst/>
                <a:ahLst/>
                <a:cxnLst/>
                <a:rect r="r" b="b" t="t" l="l"/>
                <a:pathLst>
                  <a:path h="5499100" w="6350000">
                    <a:moveTo>
                      <a:pt x="0" y="5499100"/>
                    </a:moveTo>
                    <a:lnTo>
                      <a:pt x="3175000" y="0"/>
                    </a:lnTo>
                    <a:lnTo>
                      <a:pt x="6350000" y="5499100"/>
                    </a:lnTo>
                    <a:close/>
                  </a:path>
                </a:pathLst>
              </a:custGeom>
              <a:solidFill>
                <a:srgbClr val="FFFFFF"/>
              </a:solidFill>
            </p:spPr>
          </p:sp>
        </p:grpSp>
        <p:grpSp>
          <p:nvGrpSpPr>
            <p:cNvPr name="Group 34" id="34"/>
            <p:cNvGrpSpPr/>
            <p:nvPr/>
          </p:nvGrpSpPr>
          <p:grpSpPr>
            <a:xfrm rot="-10800000">
              <a:off x="20156351" y="0"/>
              <a:ext cx="670416" cy="580580"/>
              <a:chOff x="0" y="0"/>
              <a:chExt cx="6350000" cy="5499100"/>
            </a:xfrm>
          </p:grpSpPr>
          <p:sp>
            <p:nvSpPr>
              <p:cNvPr name="Freeform 35" id="35"/>
              <p:cNvSpPr/>
              <p:nvPr/>
            </p:nvSpPr>
            <p:spPr>
              <a:xfrm>
                <a:off x="0" y="0"/>
                <a:ext cx="6350000" cy="5499100"/>
              </a:xfrm>
              <a:custGeom>
                <a:avLst/>
                <a:gdLst/>
                <a:ahLst/>
                <a:cxnLst/>
                <a:rect r="r" b="b" t="t" l="l"/>
                <a:pathLst>
                  <a:path h="5499100" w="6350000">
                    <a:moveTo>
                      <a:pt x="0" y="5499100"/>
                    </a:moveTo>
                    <a:lnTo>
                      <a:pt x="3175000" y="0"/>
                    </a:lnTo>
                    <a:lnTo>
                      <a:pt x="6350000" y="5499100"/>
                    </a:lnTo>
                    <a:close/>
                  </a:path>
                </a:pathLst>
              </a:custGeom>
              <a:solidFill>
                <a:srgbClr val="FFFFFF"/>
              </a:solidFill>
            </p:spPr>
          </p:sp>
        </p:grpSp>
      </p:grpSp>
      <p:pic>
        <p:nvPicPr>
          <p:cNvPr name="Picture 36" id="36"/>
          <p:cNvPicPr>
            <a:picLocks noChangeAspect="true"/>
          </p:cNvPicPr>
          <p:nvPr/>
        </p:nvPicPr>
        <p:blipFill>
          <a:blip r:embed="rId3"/>
          <a:srcRect l="2513" t="14175" r="72873" b="14439"/>
          <a:stretch>
            <a:fillRect/>
          </a:stretch>
        </p:blipFill>
        <p:spPr>
          <a:xfrm flipH="false" flipV="false" rot="0">
            <a:off x="0" y="62120"/>
            <a:ext cx="881926" cy="882444"/>
          </a:xfrm>
          <a:prstGeom prst="rect">
            <a:avLst/>
          </a:prstGeom>
        </p:spPr>
      </p:pic>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5549697" y="0"/>
            <a:ext cx="13339020" cy="10568099"/>
            <a:chOff x="0" y="0"/>
            <a:chExt cx="17785360" cy="14090798"/>
          </a:xfrm>
        </p:grpSpPr>
        <p:pic>
          <p:nvPicPr>
            <p:cNvPr name="Picture 3" id="3"/>
            <p:cNvPicPr>
              <a:picLocks noChangeAspect="true"/>
            </p:cNvPicPr>
            <p:nvPr/>
          </p:nvPicPr>
          <p:blipFill>
            <a:blip r:embed="rId2"/>
            <a:srcRect l="0" t="21058" r="0" b="21058"/>
            <a:stretch>
              <a:fillRect/>
            </a:stretch>
          </p:blipFill>
          <p:spPr>
            <a:xfrm>
              <a:off x="0" y="0"/>
              <a:ext cx="17785360" cy="4696933"/>
            </a:xfrm>
            <a:prstGeom prst="rect">
              <a:avLst/>
            </a:prstGeom>
          </p:spPr>
        </p:pic>
        <p:pic>
          <p:nvPicPr>
            <p:cNvPr name="Picture 4" id="4"/>
            <p:cNvPicPr>
              <a:picLocks noChangeAspect="true"/>
            </p:cNvPicPr>
            <p:nvPr/>
          </p:nvPicPr>
          <p:blipFill>
            <a:blip r:embed="rId3"/>
            <a:srcRect l="6067" t="32410" r="18063" b="36675"/>
            <a:stretch>
              <a:fillRect/>
            </a:stretch>
          </p:blipFill>
          <p:spPr>
            <a:xfrm>
              <a:off x="0" y="4696933"/>
              <a:ext cx="17785360" cy="4696933"/>
            </a:xfrm>
            <a:prstGeom prst="rect">
              <a:avLst/>
            </a:prstGeom>
          </p:spPr>
        </p:pic>
        <p:pic>
          <p:nvPicPr>
            <p:cNvPr name="Picture 5" id="5"/>
            <p:cNvPicPr>
              <a:picLocks noChangeAspect="true"/>
            </p:cNvPicPr>
            <p:nvPr/>
          </p:nvPicPr>
          <p:blipFill>
            <a:blip r:embed="rId4"/>
            <a:srcRect l="11040" t="25990" r="0" b="38769"/>
            <a:stretch>
              <a:fillRect/>
            </a:stretch>
          </p:blipFill>
          <p:spPr>
            <a:xfrm>
              <a:off x="0" y="9393865"/>
              <a:ext cx="17785360" cy="4696933"/>
            </a:xfrm>
            <a:prstGeom prst="rect">
              <a:avLst/>
            </a:prstGeom>
          </p:spPr>
        </p:pic>
      </p:grpSp>
      <p:grpSp>
        <p:nvGrpSpPr>
          <p:cNvPr name="Group 6" id="6"/>
          <p:cNvGrpSpPr/>
          <p:nvPr/>
        </p:nvGrpSpPr>
        <p:grpSpPr>
          <a:xfrm rot="0">
            <a:off x="1028700" y="3708072"/>
            <a:ext cx="6742101" cy="2870855"/>
            <a:chOff x="0" y="0"/>
            <a:chExt cx="8989468" cy="3827807"/>
          </a:xfrm>
        </p:grpSpPr>
        <p:sp>
          <p:nvSpPr>
            <p:cNvPr name="AutoShape 7" id="7"/>
            <p:cNvSpPr/>
            <p:nvPr/>
          </p:nvSpPr>
          <p:spPr>
            <a:xfrm rot="0">
              <a:off x="0" y="0"/>
              <a:ext cx="8989468" cy="3827807"/>
            </a:xfrm>
            <a:prstGeom prst="rect">
              <a:avLst/>
            </a:prstGeom>
            <a:solidFill>
              <a:srgbClr val="05213C"/>
            </a:solidFill>
          </p:spPr>
        </p:sp>
        <p:sp>
          <p:nvSpPr>
            <p:cNvPr name="TextBox 8" id="8"/>
            <p:cNvSpPr txBox="true"/>
            <p:nvPr/>
          </p:nvSpPr>
          <p:spPr>
            <a:xfrm rot="0">
              <a:off x="1068936" y="911955"/>
              <a:ext cx="6851596" cy="860425"/>
            </a:xfrm>
            <a:prstGeom prst="rect">
              <a:avLst/>
            </a:prstGeom>
          </p:spPr>
          <p:txBody>
            <a:bodyPr anchor="t" rtlCol="false" tIns="0" lIns="0" bIns="0" rIns="0">
              <a:spAutoFit/>
            </a:bodyPr>
            <a:lstStyle/>
            <a:p>
              <a:pPr algn="ctr">
                <a:lnSpc>
                  <a:spcPts val="5200"/>
                </a:lnSpc>
              </a:pPr>
              <a:r>
                <a:rPr lang="en-US" sz="4000" spc="200">
                  <a:solidFill>
                    <a:srgbClr val="FFFFFF"/>
                  </a:solidFill>
                  <a:latin typeface="Quicksand 1 Bold"/>
                </a:rPr>
                <a:t>QUESTIONS?</a:t>
              </a:r>
            </a:p>
          </p:txBody>
        </p:sp>
        <p:sp>
          <p:nvSpPr>
            <p:cNvPr name="TextBox 9" id="9"/>
            <p:cNvSpPr txBox="true"/>
            <p:nvPr/>
          </p:nvSpPr>
          <p:spPr>
            <a:xfrm rot="0">
              <a:off x="1068936" y="2273619"/>
              <a:ext cx="6851596" cy="704850"/>
            </a:xfrm>
            <a:prstGeom prst="rect">
              <a:avLst/>
            </a:prstGeom>
          </p:spPr>
          <p:txBody>
            <a:bodyPr anchor="t" rtlCol="false" tIns="0" lIns="0" bIns="0" rIns="0">
              <a:spAutoFit/>
            </a:bodyPr>
            <a:lstStyle/>
            <a:p>
              <a:pPr algn="ctr">
                <a:lnSpc>
                  <a:spcPts val="4500"/>
                </a:lnSpc>
              </a:pPr>
              <a:r>
                <a:rPr lang="en-US" sz="3000" spc="30">
                  <a:solidFill>
                    <a:srgbClr val="FFFFFF"/>
                  </a:solidFill>
                  <a:latin typeface="Quicksand 1"/>
                </a:rPr>
                <a:t>THANK YOU</a:t>
              </a:r>
            </a:p>
          </p:txBody>
        </p:sp>
      </p:grpSp>
      <p:pic>
        <p:nvPicPr>
          <p:cNvPr name="Picture 10" id="10"/>
          <p:cNvPicPr>
            <a:picLocks noChangeAspect="true"/>
          </p:cNvPicPr>
          <p:nvPr/>
        </p:nvPicPr>
        <p:blipFill>
          <a:blip r:embed="rId5"/>
          <a:srcRect l="0" t="0" r="0" b="0"/>
          <a:stretch>
            <a:fillRect/>
          </a:stretch>
        </p:blipFill>
        <p:spPr>
          <a:xfrm flipH="false" flipV="false" rot="0">
            <a:off x="54505" y="19462"/>
            <a:ext cx="967759" cy="967759"/>
          </a:xfrm>
          <a:prstGeom prst="rect">
            <a:avLst/>
          </a:prstGeom>
        </p:spPr>
      </p:pic>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0" r="0" b="0"/>
          <a:stretch>
            <a:fillRect/>
          </a:stretch>
        </p:blipFill>
        <p:spPr>
          <a:xfrm>
            <a:off x="0" y="0"/>
            <a:ext cx="18288000" cy="10287000"/>
          </a:xfrm>
          <a:prstGeom prst="rect">
            <a:avLst/>
          </a:prstGeom>
        </p:spPr>
      </p:pic>
      <p:pic>
        <p:nvPicPr>
          <p:cNvPr name="Picture 3" id="3"/>
          <p:cNvPicPr>
            <a:picLocks noChangeAspect="true"/>
          </p:cNvPicPr>
          <p:nvPr/>
        </p:nvPicPr>
        <p:blipFill>
          <a:blip r:embed="rId3"/>
          <a:srcRect l="0" t="0" r="0" b="0"/>
          <a:stretch>
            <a:fillRect/>
          </a:stretch>
        </p:blipFill>
        <p:spPr>
          <a:xfrm flipH="false" flipV="false" rot="0">
            <a:off x="1429496" y="4532639"/>
            <a:ext cx="4513864" cy="4525263"/>
          </a:xfrm>
          <a:prstGeom prst="rect">
            <a:avLst/>
          </a:prstGeom>
        </p:spPr>
      </p:pic>
      <p:sp>
        <p:nvSpPr>
          <p:cNvPr name="TextBox 4" id="4"/>
          <p:cNvSpPr txBox="true"/>
          <p:nvPr/>
        </p:nvSpPr>
        <p:spPr>
          <a:xfrm rot="0">
            <a:off x="9553574" y="1229098"/>
            <a:ext cx="7705726" cy="514350"/>
          </a:xfrm>
          <a:prstGeom prst="rect">
            <a:avLst/>
          </a:prstGeom>
        </p:spPr>
        <p:txBody>
          <a:bodyPr anchor="t" rtlCol="false" tIns="0" lIns="0" bIns="0" rIns="0">
            <a:spAutoFit/>
          </a:bodyPr>
          <a:lstStyle/>
          <a:p>
            <a:pPr>
              <a:lnSpc>
                <a:spcPts val="4079"/>
              </a:lnSpc>
            </a:pPr>
            <a:r>
              <a:rPr lang="en-US" sz="3400" spc="340">
                <a:solidFill>
                  <a:srgbClr val="FFFFFF"/>
                </a:solidFill>
                <a:latin typeface="Quicksand 1"/>
              </a:rPr>
              <a:t>MAILING ADDRESS</a:t>
            </a:r>
          </a:p>
        </p:txBody>
      </p:sp>
      <p:sp>
        <p:nvSpPr>
          <p:cNvPr name="TextBox 5" id="5"/>
          <p:cNvSpPr txBox="true"/>
          <p:nvPr/>
        </p:nvSpPr>
        <p:spPr>
          <a:xfrm rot="0">
            <a:off x="9553574" y="1918635"/>
            <a:ext cx="8041507" cy="502920"/>
          </a:xfrm>
          <a:prstGeom prst="rect">
            <a:avLst/>
          </a:prstGeom>
        </p:spPr>
        <p:txBody>
          <a:bodyPr anchor="t" rtlCol="false" tIns="0" lIns="0" bIns="0" rIns="0">
            <a:spAutoFit/>
          </a:bodyPr>
          <a:lstStyle/>
          <a:p>
            <a:pPr>
              <a:lnSpc>
                <a:spcPts val="4200"/>
              </a:lnSpc>
            </a:pPr>
            <a:r>
              <a:rPr lang="en-US" sz="2800" spc="28">
                <a:solidFill>
                  <a:srgbClr val="FFFFFF"/>
                </a:solidFill>
                <a:latin typeface="Quicksand 1"/>
              </a:rPr>
              <a:t>39 McArthur Avenue Ottawa, Ontario, K1L 8L7</a:t>
            </a:r>
          </a:p>
        </p:txBody>
      </p:sp>
      <p:sp>
        <p:nvSpPr>
          <p:cNvPr name="TextBox 6" id="6"/>
          <p:cNvSpPr txBox="true"/>
          <p:nvPr/>
        </p:nvSpPr>
        <p:spPr>
          <a:xfrm rot="0">
            <a:off x="9553574" y="3012860"/>
            <a:ext cx="7705726" cy="514350"/>
          </a:xfrm>
          <a:prstGeom prst="rect">
            <a:avLst/>
          </a:prstGeom>
        </p:spPr>
        <p:txBody>
          <a:bodyPr anchor="t" rtlCol="false" tIns="0" lIns="0" bIns="0" rIns="0">
            <a:spAutoFit/>
          </a:bodyPr>
          <a:lstStyle/>
          <a:p>
            <a:pPr>
              <a:lnSpc>
                <a:spcPts val="4079"/>
              </a:lnSpc>
            </a:pPr>
            <a:r>
              <a:rPr lang="en-US" sz="3399" spc="339">
                <a:solidFill>
                  <a:srgbClr val="FFFFFF"/>
                </a:solidFill>
                <a:latin typeface="Quicksand 1"/>
              </a:rPr>
              <a:t>GENERAL E-MAIL</a:t>
            </a:r>
          </a:p>
        </p:txBody>
      </p:sp>
      <p:sp>
        <p:nvSpPr>
          <p:cNvPr name="TextBox 7" id="7"/>
          <p:cNvSpPr txBox="true"/>
          <p:nvPr/>
        </p:nvSpPr>
        <p:spPr>
          <a:xfrm rot="0">
            <a:off x="9553574" y="3683347"/>
            <a:ext cx="7705726" cy="552450"/>
          </a:xfrm>
          <a:prstGeom prst="rect">
            <a:avLst/>
          </a:prstGeom>
        </p:spPr>
        <p:txBody>
          <a:bodyPr anchor="t" rtlCol="false" tIns="0" lIns="0" bIns="0" rIns="0">
            <a:spAutoFit/>
          </a:bodyPr>
          <a:lstStyle/>
          <a:p>
            <a:pPr>
              <a:lnSpc>
                <a:spcPts val="4500"/>
              </a:lnSpc>
            </a:pPr>
            <a:r>
              <a:rPr lang="en-US" sz="3000" spc="30">
                <a:solidFill>
                  <a:srgbClr val="FFFFFF"/>
                </a:solidFill>
                <a:latin typeface="Quicksand 1"/>
              </a:rPr>
              <a:t>info</a:t>
            </a:r>
            <a:r>
              <a:rPr lang="en-US" sz="3000" spc="30">
                <a:solidFill>
                  <a:srgbClr val="FFFFFF"/>
                </a:solidFill>
                <a:latin typeface="Quicksand 1"/>
              </a:rPr>
              <a:t>@cooperation.ca</a:t>
            </a:r>
          </a:p>
        </p:txBody>
      </p:sp>
      <p:sp>
        <p:nvSpPr>
          <p:cNvPr name="TextBox 8" id="8"/>
          <p:cNvSpPr txBox="true"/>
          <p:nvPr/>
        </p:nvSpPr>
        <p:spPr>
          <a:xfrm rot="0">
            <a:off x="9553574" y="4761543"/>
            <a:ext cx="7705726" cy="514350"/>
          </a:xfrm>
          <a:prstGeom prst="rect">
            <a:avLst/>
          </a:prstGeom>
        </p:spPr>
        <p:txBody>
          <a:bodyPr anchor="t" rtlCol="false" tIns="0" lIns="0" bIns="0" rIns="0">
            <a:spAutoFit/>
          </a:bodyPr>
          <a:lstStyle/>
          <a:p>
            <a:pPr>
              <a:lnSpc>
                <a:spcPts val="4079"/>
              </a:lnSpc>
            </a:pPr>
            <a:r>
              <a:rPr lang="en-US" sz="3399" spc="339">
                <a:solidFill>
                  <a:srgbClr val="FFFFFF"/>
                </a:solidFill>
                <a:latin typeface="Quicksand 1"/>
              </a:rPr>
              <a:t>MEMBERSHIP QUESTIONS</a:t>
            </a:r>
          </a:p>
        </p:txBody>
      </p:sp>
      <p:sp>
        <p:nvSpPr>
          <p:cNvPr name="TextBox 9" id="9"/>
          <p:cNvSpPr txBox="true"/>
          <p:nvPr/>
        </p:nvSpPr>
        <p:spPr>
          <a:xfrm rot="0">
            <a:off x="9553574" y="5432030"/>
            <a:ext cx="7705726" cy="552450"/>
          </a:xfrm>
          <a:prstGeom prst="rect">
            <a:avLst/>
          </a:prstGeom>
        </p:spPr>
        <p:txBody>
          <a:bodyPr anchor="t" rtlCol="false" tIns="0" lIns="0" bIns="0" rIns="0">
            <a:spAutoFit/>
          </a:bodyPr>
          <a:lstStyle/>
          <a:p>
            <a:pPr>
              <a:lnSpc>
                <a:spcPts val="4500"/>
              </a:lnSpc>
            </a:pPr>
            <a:r>
              <a:rPr lang="en-US" sz="3000" spc="30">
                <a:solidFill>
                  <a:srgbClr val="FFFFFF"/>
                </a:solidFill>
                <a:latin typeface="Quicksand 1"/>
              </a:rPr>
              <a:t>mpboisvert@cooperation.ca</a:t>
            </a:r>
          </a:p>
        </p:txBody>
      </p:sp>
      <p:sp>
        <p:nvSpPr>
          <p:cNvPr name="TextBox 10" id="10"/>
          <p:cNvSpPr txBox="true"/>
          <p:nvPr/>
        </p:nvSpPr>
        <p:spPr>
          <a:xfrm rot="0">
            <a:off x="1028700" y="1171948"/>
            <a:ext cx="6964137" cy="2205990"/>
          </a:xfrm>
          <a:prstGeom prst="rect">
            <a:avLst/>
          </a:prstGeom>
        </p:spPr>
        <p:txBody>
          <a:bodyPr anchor="t" rtlCol="false" tIns="0" lIns="0" bIns="0" rIns="0">
            <a:spAutoFit/>
          </a:bodyPr>
          <a:lstStyle/>
          <a:p>
            <a:pPr>
              <a:lnSpc>
                <a:spcPts val="8840"/>
              </a:lnSpc>
            </a:pPr>
            <a:r>
              <a:rPr lang="en-US" sz="6800" spc="340">
                <a:solidFill>
                  <a:srgbClr val="FFFFFF"/>
                </a:solidFill>
                <a:latin typeface="Quicksand 1 Bold"/>
              </a:rPr>
              <a:t>CONTACT</a:t>
            </a:r>
          </a:p>
          <a:p>
            <a:pPr>
              <a:lnSpc>
                <a:spcPts val="8840"/>
              </a:lnSpc>
            </a:pPr>
            <a:r>
              <a:rPr lang="en-US" sz="6800" spc="340">
                <a:solidFill>
                  <a:srgbClr val="FFFFFF"/>
                </a:solidFill>
                <a:latin typeface="Quicksand 1 Bold"/>
              </a:rPr>
              <a:t>INFORMATION</a:t>
            </a:r>
          </a:p>
        </p:txBody>
      </p:sp>
      <p:sp>
        <p:nvSpPr>
          <p:cNvPr name="TextBox 11" id="11"/>
          <p:cNvSpPr txBox="true"/>
          <p:nvPr/>
        </p:nvSpPr>
        <p:spPr>
          <a:xfrm rot="0">
            <a:off x="9553574" y="6538095"/>
            <a:ext cx="7705726" cy="514350"/>
          </a:xfrm>
          <a:prstGeom prst="rect">
            <a:avLst/>
          </a:prstGeom>
        </p:spPr>
        <p:txBody>
          <a:bodyPr anchor="t" rtlCol="false" tIns="0" lIns="0" bIns="0" rIns="0">
            <a:spAutoFit/>
          </a:bodyPr>
          <a:lstStyle/>
          <a:p>
            <a:pPr>
              <a:lnSpc>
                <a:spcPts val="4079"/>
              </a:lnSpc>
            </a:pPr>
            <a:r>
              <a:rPr lang="en-US" sz="3400" spc="340">
                <a:solidFill>
                  <a:srgbClr val="FFFFFF"/>
                </a:solidFill>
                <a:latin typeface="Quicksand 1"/>
              </a:rPr>
              <a:t>MEDIA INQUIRIES</a:t>
            </a:r>
          </a:p>
        </p:txBody>
      </p:sp>
      <p:sp>
        <p:nvSpPr>
          <p:cNvPr name="TextBox 12" id="12"/>
          <p:cNvSpPr txBox="true"/>
          <p:nvPr/>
        </p:nvSpPr>
        <p:spPr>
          <a:xfrm rot="0">
            <a:off x="9553574" y="7262186"/>
            <a:ext cx="7705726" cy="552450"/>
          </a:xfrm>
          <a:prstGeom prst="rect">
            <a:avLst/>
          </a:prstGeom>
        </p:spPr>
        <p:txBody>
          <a:bodyPr anchor="t" rtlCol="false" tIns="0" lIns="0" bIns="0" rIns="0">
            <a:spAutoFit/>
          </a:bodyPr>
          <a:lstStyle/>
          <a:p>
            <a:pPr>
              <a:lnSpc>
                <a:spcPts val="4500"/>
              </a:lnSpc>
            </a:pPr>
            <a:r>
              <a:rPr lang="en-US" sz="3000" spc="30">
                <a:solidFill>
                  <a:srgbClr val="FFFFFF"/>
                </a:solidFill>
                <a:latin typeface="Quicksand 1"/>
              </a:rPr>
              <a:t>communications</a:t>
            </a:r>
            <a:r>
              <a:rPr lang="en-US" sz="3000" spc="30">
                <a:solidFill>
                  <a:srgbClr val="FFFFFF"/>
                </a:solidFill>
                <a:latin typeface="Quicksand 1"/>
              </a:rPr>
              <a:t>@cooperation.ca</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3227" t="8132" r="0" b="10317"/>
          <a:stretch>
            <a:fillRect/>
          </a:stretch>
        </p:blipFill>
        <p:spPr>
          <a:xfrm>
            <a:off x="0" y="0"/>
            <a:ext cx="18288000" cy="10287000"/>
          </a:xfrm>
          <a:prstGeom prst="rect">
            <a:avLst/>
          </a:prstGeom>
        </p:spPr>
      </p:pic>
      <p:pic>
        <p:nvPicPr>
          <p:cNvPr name="Picture 3" id="3"/>
          <p:cNvPicPr>
            <a:picLocks noChangeAspect="true"/>
          </p:cNvPicPr>
          <p:nvPr/>
        </p:nvPicPr>
        <p:blipFill>
          <a:blip r:embed="rId3">
            <a:alphaModFix amt="34000"/>
          </a:blip>
          <a:srcRect l="4100" t="0" r="4100" b="0"/>
          <a:stretch>
            <a:fillRect/>
          </a:stretch>
        </p:blipFill>
        <p:spPr>
          <a:xfrm flipH="false" flipV="false" rot="7244447">
            <a:off x="2644078" y="-3467976"/>
            <a:ext cx="9515780" cy="18677380"/>
          </a:xfrm>
          <a:prstGeom prst="rect">
            <a:avLst/>
          </a:prstGeom>
        </p:spPr>
      </p:pic>
      <p:sp>
        <p:nvSpPr>
          <p:cNvPr name="TextBox 4" id="4"/>
          <p:cNvSpPr txBox="true"/>
          <p:nvPr/>
        </p:nvSpPr>
        <p:spPr>
          <a:xfrm rot="0">
            <a:off x="1206169" y="2876054"/>
            <a:ext cx="15875662" cy="5913120"/>
          </a:xfrm>
          <a:prstGeom prst="rect">
            <a:avLst/>
          </a:prstGeom>
        </p:spPr>
        <p:txBody>
          <a:bodyPr anchor="t" rtlCol="false" tIns="0" lIns="0" bIns="0" rIns="0">
            <a:spAutoFit/>
          </a:bodyPr>
          <a:lstStyle/>
          <a:p>
            <a:pPr algn="ctr">
              <a:lnSpc>
                <a:spcPts val="5880"/>
              </a:lnSpc>
            </a:pPr>
            <a:r>
              <a:rPr lang="en-US" sz="4200" spc="126">
                <a:solidFill>
                  <a:srgbClr val="FFFFFF"/>
                </a:solidFill>
                <a:latin typeface="Quicksand 1 Italics"/>
              </a:rPr>
              <a:t>Coop</a:t>
            </a:r>
            <a:r>
              <a:rPr lang="en-US" sz="4200" spc="126">
                <a:solidFill>
                  <a:srgbClr val="FFFFFF"/>
                </a:solidFill>
                <a:latin typeface="Quicksand 1 Italics"/>
              </a:rPr>
              <a:t>eration Canada is the natio</a:t>
            </a:r>
            <a:r>
              <a:rPr lang="en-US" sz="4200" spc="126">
                <a:solidFill>
                  <a:srgbClr val="FFFFFF"/>
                </a:solidFill>
                <a:latin typeface="Quicksand 1 Italics"/>
              </a:rPr>
              <a:t>n</a:t>
            </a:r>
            <a:r>
              <a:rPr lang="en-US" sz="4200" spc="126">
                <a:solidFill>
                  <a:srgbClr val="FFFFFF"/>
                </a:solidFill>
                <a:latin typeface="Quicksand 1 Italics"/>
              </a:rPr>
              <a:t>al</a:t>
            </a:r>
            <a:r>
              <a:rPr lang="en-US" sz="4200" spc="126">
                <a:solidFill>
                  <a:srgbClr val="FFFFFF"/>
                </a:solidFill>
                <a:latin typeface="Quicksand 1 Italics"/>
              </a:rPr>
              <a:t> assoc</a:t>
            </a:r>
            <a:r>
              <a:rPr lang="en-US" sz="4200" spc="126">
                <a:solidFill>
                  <a:srgbClr val="FFFFFF"/>
                </a:solidFill>
                <a:latin typeface="Quicksand 1 Italics"/>
              </a:rPr>
              <a:t>i</a:t>
            </a:r>
            <a:r>
              <a:rPr lang="en-US" sz="4200" spc="126">
                <a:solidFill>
                  <a:srgbClr val="FFFFFF"/>
                </a:solidFill>
                <a:latin typeface="Quicksand 1 Italics"/>
              </a:rPr>
              <a:t>a</a:t>
            </a:r>
            <a:r>
              <a:rPr lang="en-US" sz="4200" spc="126">
                <a:solidFill>
                  <a:srgbClr val="FFFFFF"/>
                </a:solidFill>
                <a:latin typeface="Quicksand 1 Italics"/>
              </a:rPr>
              <a:t>tion of international development and humanitarian organizations. It bring</a:t>
            </a:r>
            <a:r>
              <a:rPr lang="en-US" sz="4200" spc="126">
                <a:solidFill>
                  <a:srgbClr val="FFFFFF"/>
                </a:solidFill>
                <a:latin typeface="Quicksand 1 Italics"/>
              </a:rPr>
              <a:t>s</a:t>
            </a:r>
            <a:r>
              <a:rPr lang="en-US" sz="4200" spc="126">
                <a:solidFill>
                  <a:srgbClr val="FFFFFF"/>
                </a:solidFill>
                <a:latin typeface="Quicksand 1 Italics"/>
              </a:rPr>
              <a:t> </a:t>
            </a:r>
            <a:r>
              <a:rPr lang="en-US" sz="4200" spc="126">
                <a:solidFill>
                  <a:srgbClr val="FFFFFF"/>
                </a:solidFill>
                <a:latin typeface="Quicksand 1 Italics"/>
              </a:rPr>
              <a:t>to</a:t>
            </a:r>
            <a:r>
              <a:rPr lang="en-US" sz="4200" spc="126">
                <a:solidFill>
                  <a:srgbClr val="FFFFFF"/>
                </a:solidFill>
                <a:latin typeface="Quicksand 1 Italics"/>
              </a:rPr>
              <a:t>g</a:t>
            </a:r>
            <a:r>
              <a:rPr lang="en-US" sz="4200" spc="126">
                <a:solidFill>
                  <a:srgbClr val="FFFFFF"/>
                </a:solidFill>
                <a:latin typeface="Quicksand 1 Italics"/>
              </a:rPr>
              <a:t>ether and adv</a:t>
            </a:r>
            <a:r>
              <a:rPr lang="en-US" sz="4200" spc="126">
                <a:solidFill>
                  <a:srgbClr val="FFFFFF"/>
                </a:solidFill>
                <a:latin typeface="Quicksand 1 Italics"/>
              </a:rPr>
              <a:t>o</a:t>
            </a:r>
            <a:r>
              <a:rPr lang="en-US" sz="4200" spc="126">
                <a:solidFill>
                  <a:srgbClr val="FFFFFF"/>
                </a:solidFill>
                <a:latin typeface="Quicksand 1 Italics"/>
              </a:rPr>
              <a:t>c</a:t>
            </a:r>
            <a:r>
              <a:rPr lang="en-US" sz="4200" spc="126">
                <a:solidFill>
                  <a:srgbClr val="FFFFFF"/>
                </a:solidFill>
                <a:latin typeface="Quicksand 1 Italics"/>
              </a:rPr>
              <a:t>a</a:t>
            </a:r>
            <a:r>
              <a:rPr lang="en-US" sz="4200" spc="126">
                <a:solidFill>
                  <a:srgbClr val="FFFFFF"/>
                </a:solidFill>
                <a:latin typeface="Quicksand 1 Italics"/>
              </a:rPr>
              <a:t>tes</a:t>
            </a:r>
            <a:r>
              <a:rPr lang="en-US" sz="4200" spc="126">
                <a:solidFill>
                  <a:srgbClr val="FFFFFF"/>
                </a:solidFill>
                <a:latin typeface="Quicksand 1 Italics"/>
              </a:rPr>
              <a:t> for Canada’s</a:t>
            </a:r>
            <a:r>
              <a:rPr lang="en-US" sz="4200" spc="126">
                <a:solidFill>
                  <a:srgbClr val="FFFFFF"/>
                </a:solidFill>
                <a:latin typeface="Quicksand 1 Italics"/>
              </a:rPr>
              <a:t> in</a:t>
            </a:r>
            <a:r>
              <a:rPr lang="en-US" sz="4200" spc="126">
                <a:solidFill>
                  <a:srgbClr val="FFFFFF"/>
                </a:solidFill>
                <a:latin typeface="Quicksand 1 Italics"/>
              </a:rPr>
              <a:t>t</a:t>
            </a:r>
            <a:r>
              <a:rPr lang="en-US" sz="4200" spc="126">
                <a:solidFill>
                  <a:srgbClr val="FFFFFF"/>
                </a:solidFill>
                <a:latin typeface="Quicksand 1 Italics"/>
              </a:rPr>
              <a:t>ern</a:t>
            </a:r>
            <a:r>
              <a:rPr lang="en-US" sz="4200" spc="126">
                <a:solidFill>
                  <a:srgbClr val="FFFFFF"/>
                </a:solidFill>
                <a:latin typeface="Quicksand 1 Italics"/>
              </a:rPr>
              <a:t>a</a:t>
            </a:r>
            <a:r>
              <a:rPr lang="en-US" sz="4200" spc="126">
                <a:solidFill>
                  <a:srgbClr val="FFFFFF"/>
                </a:solidFill>
                <a:latin typeface="Quicksand 1 Italics"/>
              </a:rPr>
              <a:t>t</a:t>
            </a:r>
            <a:r>
              <a:rPr lang="en-US" sz="4200" spc="126">
                <a:solidFill>
                  <a:srgbClr val="FFFFFF"/>
                </a:solidFill>
                <a:latin typeface="Quicksand 1 Italics"/>
              </a:rPr>
              <a:t>i</a:t>
            </a:r>
            <a:r>
              <a:rPr lang="en-US" sz="4200" spc="126">
                <a:solidFill>
                  <a:srgbClr val="FFFFFF"/>
                </a:solidFill>
                <a:latin typeface="Quicksand 1 Italics"/>
              </a:rPr>
              <a:t>o</a:t>
            </a:r>
            <a:r>
              <a:rPr lang="en-US" sz="4200" spc="126">
                <a:solidFill>
                  <a:srgbClr val="FFFFFF"/>
                </a:solidFill>
                <a:latin typeface="Quicksand 1 Italics"/>
              </a:rPr>
              <a:t>nal cooperation and </a:t>
            </a:r>
            <a:r>
              <a:rPr lang="en-US" sz="4200" spc="126">
                <a:solidFill>
                  <a:srgbClr val="FFFFFF"/>
                </a:solidFill>
                <a:latin typeface="Quicksand 1 Italics"/>
              </a:rPr>
              <a:t>humanitarian or</a:t>
            </a:r>
            <a:r>
              <a:rPr lang="en-US" sz="4200" spc="126">
                <a:solidFill>
                  <a:srgbClr val="FFFFFF"/>
                </a:solidFill>
                <a:latin typeface="Quicksand 1 Italics"/>
              </a:rPr>
              <a:t>g</a:t>
            </a:r>
            <a:r>
              <a:rPr lang="en-US" sz="4200" spc="126">
                <a:solidFill>
                  <a:srgbClr val="FFFFFF"/>
                </a:solidFill>
                <a:latin typeface="Quicksand 1 Italics"/>
              </a:rPr>
              <a:t>anizati</a:t>
            </a:r>
            <a:r>
              <a:rPr lang="en-US" sz="4200" spc="126">
                <a:solidFill>
                  <a:srgbClr val="FFFFFF"/>
                </a:solidFill>
                <a:latin typeface="Quicksand 1 Italics"/>
              </a:rPr>
              <a:t>o</a:t>
            </a:r>
            <a:r>
              <a:rPr lang="en-US" sz="4200" spc="126">
                <a:solidFill>
                  <a:srgbClr val="FFFFFF"/>
                </a:solidFill>
                <a:latin typeface="Quicksand 1 Italics"/>
              </a:rPr>
              <a:t>ns </a:t>
            </a:r>
            <a:r>
              <a:rPr lang="en-US" sz="4200" spc="126">
                <a:solidFill>
                  <a:srgbClr val="FFFFFF"/>
                </a:solidFill>
                <a:latin typeface="Quicksand 1 Italics"/>
              </a:rPr>
              <a:t>b</a:t>
            </a:r>
            <a:r>
              <a:rPr lang="en-US" sz="4200" spc="126">
                <a:solidFill>
                  <a:srgbClr val="FFFFFF"/>
                </a:solidFill>
                <a:latin typeface="Quicksand 1 Italics"/>
              </a:rPr>
              <a:t>y</a:t>
            </a:r>
            <a:r>
              <a:rPr lang="en-US" sz="4200" spc="126">
                <a:solidFill>
                  <a:srgbClr val="FFFFFF"/>
                </a:solidFill>
                <a:latin typeface="Quicksand 1 Italics"/>
              </a:rPr>
              <a:t> </a:t>
            </a:r>
            <a:r>
              <a:rPr lang="en-US" sz="4200" spc="126">
                <a:solidFill>
                  <a:srgbClr val="FFFFFF"/>
                </a:solidFill>
                <a:latin typeface="Quicksand 1 Italics"/>
              </a:rPr>
              <a:t>c</a:t>
            </a:r>
            <a:r>
              <a:rPr lang="en-US" sz="4200" spc="126">
                <a:solidFill>
                  <a:srgbClr val="FFFFFF"/>
                </a:solidFill>
                <a:latin typeface="Quicksand 1 Italics"/>
              </a:rPr>
              <a:t>o</a:t>
            </a:r>
            <a:r>
              <a:rPr lang="en-US" sz="4200" spc="126">
                <a:solidFill>
                  <a:srgbClr val="FFFFFF"/>
                </a:solidFill>
                <a:latin typeface="Quicksand 1 Italics"/>
              </a:rPr>
              <a:t>n</a:t>
            </a:r>
            <a:r>
              <a:rPr lang="en-US" sz="4200" spc="126">
                <a:solidFill>
                  <a:srgbClr val="FFFFFF"/>
                </a:solidFill>
                <a:latin typeface="Quicksand 1 Italics"/>
              </a:rPr>
              <a:t>ve</a:t>
            </a:r>
            <a:r>
              <a:rPr lang="en-US" sz="4200" spc="126">
                <a:solidFill>
                  <a:srgbClr val="FFFFFF"/>
                </a:solidFill>
                <a:latin typeface="Quicksand 1 Italics"/>
              </a:rPr>
              <a:t>ning secto</a:t>
            </a:r>
            <a:r>
              <a:rPr lang="en-US" sz="4200" spc="126">
                <a:solidFill>
                  <a:srgbClr val="FFFFFF"/>
                </a:solidFill>
                <a:latin typeface="Quicksand 1 Italics"/>
              </a:rPr>
              <a:t>r leaders, informing policy and building cap</a:t>
            </a:r>
            <a:r>
              <a:rPr lang="en-US" sz="4200" spc="126">
                <a:solidFill>
                  <a:srgbClr val="FFFFFF"/>
                </a:solidFill>
                <a:latin typeface="Quicksand 1 Italics"/>
              </a:rPr>
              <a:t>acity. Togethe</a:t>
            </a:r>
            <a:r>
              <a:rPr lang="en-US" sz="4200" spc="126">
                <a:solidFill>
                  <a:srgbClr val="FFFFFF"/>
                </a:solidFill>
                <a:latin typeface="Quicksand 1 Italics"/>
              </a:rPr>
              <a:t>r</a:t>
            </a:r>
            <a:r>
              <a:rPr lang="en-US" sz="4200" spc="126">
                <a:solidFill>
                  <a:srgbClr val="FFFFFF"/>
                </a:solidFill>
                <a:latin typeface="Quicksand 1 Italics"/>
              </a:rPr>
              <a:t>, we w</a:t>
            </a:r>
            <a:r>
              <a:rPr lang="en-US" sz="4200" spc="126">
                <a:solidFill>
                  <a:srgbClr val="FFFFFF"/>
                </a:solidFill>
                <a:latin typeface="Quicksand 1 Italics"/>
              </a:rPr>
              <a:t>o</a:t>
            </a:r>
            <a:r>
              <a:rPr lang="en-US" sz="4200" spc="126">
                <a:solidFill>
                  <a:srgbClr val="FFFFFF"/>
                </a:solidFill>
                <a:latin typeface="Quicksand 1 Italics"/>
              </a:rPr>
              <a:t>rk with partners b</a:t>
            </a:r>
            <a:r>
              <a:rPr lang="en-US" sz="4200" spc="126">
                <a:solidFill>
                  <a:srgbClr val="FFFFFF"/>
                </a:solidFill>
                <a:latin typeface="Quicksand 1 Italics"/>
              </a:rPr>
              <a:t>ot</a:t>
            </a:r>
            <a:r>
              <a:rPr lang="en-US" sz="4200" spc="126">
                <a:solidFill>
                  <a:srgbClr val="FFFFFF"/>
                </a:solidFill>
                <a:latin typeface="Quicksand 1 Italics"/>
              </a:rPr>
              <a:t>h</a:t>
            </a:r>
            <a:r>
              <a:rPr lang="en-US" sz="4200" spc="126">
                <a:solidFill>
                  <a:srgbClr val="FFFFFF"/>
                </a:solidFill>
                <a:latin typeface="Quicksand 1 Italics"/>
              </a:rPr>
              <a:t> </a:t>
            </a:r>
            <a:r>
              <a:rPr lang="en-US" sz="4200" spc="126">
                <a:solidFill>
                  <a:srgbClr val="FFFFFF"/>
                </a:solidFill>
                <a:latin typeface="Quicksand 1 Italics"/>
              </a:rPr>
              <a:t>in</a:t>
            </a:r>
            <a:r>
              <a:rPr lang="en-US" sz="4200" spc="126">
                <a:solidFill>
                  <a:srgbClr val="FFFFFF"/>
                </a:solidFill>
                <a:latin typeface="Quicksand 1 Italics"/>
              </a:rPr>
              <a:t>si</a:t>
            </a:r>
            <a:r>
              <a:rPr lang="en-US" sz="4200" spc="126">
                <a:solidFill>
                  <a:srgbClr val="FFFFFF"/>
                </a:solidFill>
                <a:latin typeface="Quicksand 1 Italics"/>
              </a:rPr>
              <a:t>de </a:t>
            </a:r>
            <a:r>
              <a:rPr lang="en-US" sz="4200" spc="126">
                <a:solidFill>
                  <a:srgbClr val="FFFFFF"/>
                </a:solidFill>
                <a:latin typeface="Quicksand 1 Italics"/>
              </a:rPr>
              <a:t>a</a:t>
            </a:r>
            <a:r>
              <a:rPr lang="en-US" sz="4200" spc="126">
                <a:solidFill>
                  <a:srgbClr val="FFFFFF"/>
                </a:solidFill>
                <a:latin typeface="Quicksand 1 Italics"/>
              </a:rPr>
              <a:t>nd</a:t>
            </a:r>
            <a:r>
              <a:rPr lang="en-US" sz="4200" spc="126">
                <a:solidFill>
                  <a:srgbClr val="FFFFFF"/>
                </a:solidFill>
                <a:latin typeface="Quicksand 1 Italics"/>
              </a:rPr>
              <a:t> </a:t>
            </a:r>
            <a:r>
              <a:rPr lang="en-US" sz="4200" spc="126">
                <a:solidFill>
                  <a:srgbClr val="FFFFFF"/>
                </a:solidFill>
                <a:latin typeface="Quicksand 1 Italics"/>
              </a:rPr>
              <a:t>o</a:t>
            </a:r>
            <a:r>
              <a:rPr lang="en-US" sz="4200" spc="126">
                <a:solidFill>
                  <a:srgbClr val="FFFFFF"/>
                </a:solidFill>
                <a:latin typeface="Quicksand 1 Italics"/>
              </a:rPr>
              <a:t>ut</a:t>
            </a:r>
            <a:r>
              <a:rPr lang="en-US" sz="4200" spc="126">
                <a:solidFill>
                  <a:srgbClr val="FFFFFF"/>
                </a:solidFill>
                <a:latin typeface="Quicksand 1 Italics"/>
              </a:rPr>
              <a:t>s</a:t>
            </a:r>
            <a:r>
              <a:rPr lang="en-US" sz="4200" spc="126">
                <a:solidFill>
                  <a:srgbClr val="FFFFFF"/>
                </a:solidFill>
                <a:latin typeface="Quicksand 1 Italics"/>
              </a:rPr>
              <a:t>i</a:t>
            </a:r>
            <a:r>
              <a:rPr lang="en-US" sz="4200" spc="126">
                <a:solidFill>
                  <a:srgbClr val="FFFFFF"/>
                </a:solidFill>
                <a:latin typeface="Quicksand 1 Italics"/>
              </a:rPr>
              <a:t>d</a:t>
            </a:r>
            <a:r>
              <a:rPr lang="en-US" sz="4200" spc="126">
                <a:solidFill>
                  <a:srgbClr val="FFFFFF"/>
                </a:solidFill>
                <a:latin typeface="Quicksand 1 Italics"/>
              </a:rPr>
              <a:t>e Canada to bu</a:t>
            </a:r>
            <a:r>
              <a:rPr lang="en-US" sz="4200" spc="126">
                <a:solidFill>
                  <a:srgbClr val="FFFFFF"/>
                </a:solidFill>
                <a:latin typeface="Quicksand 1 Italics"/>
              </a:rPr>
              <a:t>ild </a:t>
            </a:r>
            <a:r>
              <a:rPr lang="en-US" sz="4200" spc="126">
                <a:solidFill>
                  <a:srgbClr val="FFFFFF"/>
                </a:solidFill>
                <a:latin typeface="Quicksand 1 Italics"/>
              </a:rPr>
              <a:t>a </a:t>
            </a:r>
            <a:r>
              <a:rPr lang="en-US" sz="4200" spc="126">
                <a:solidFill>
                  <a:srgbClr val="FFFFFF"/>
                </a:solidFill>
                <a:latin typeface="Quicksand 1 Italics"/>
              </a:rPr>
              <a:t>worl</a:t>
            </a:r>
            <a:r>
              <a:rPr lang="en-US" sz="4200" spc="126">
                <a:solidFill>
                  <a:srgbClr val="FFFFFF"/>
                </a:solidFill>
                <a:latin typeface="Quicksand 1 Italics"/>
              </a:rPr>
              <a:t>d</a:t>
            </a:r>
            <a:r>
              <a:rPr lang="en-US" sz="4200" spc="126">
                <a:solidFill>
                  <a:srgbClr val="FFFFFF"/>
                </a:solidFill>
                <a:latin typeface="Quicksand 1 Italics"/>
              </a:rPr>
              <a:t> that </a:t>
            </a:r>
            <a:r>
              <a:rPr lang="en-US" sz="4200" spc="126">
                <a:solidFill>
                  <a:srgbClr val="FFFFFF"/>
                </a:solidFill>
                <a:latin typeface="Quicksand 1 Italics"/>
              </a:rPr>
              <a:t>i</a:t>
            </a:r>
            <a:r>
              <a:rPr lang="en-US" sz="4200" spc="126">
                <a:solidFill>
                  <a:srgbClr val="FFFFFF"/>
                </a:solidFill>
                <a:latin typeface="Quicksand 1 Italics"/>
              </a:rPr>
              <a:t>s fa</a:t>
            </a:r>
            <a:r>
              <a:rPr lang="en-US" sz="4200" spc="126">
                <a:solidFill>
                  <a:srgbClr val="FFFFFF"/>
                </a:solidFill>
                <a:latin typeface="Quicksand 1 Italics"/>
              </a:rPr>
              <a:t>i</a:t>
            </a:r>
            <a:r>
              <a:rPr lang="en-US" sz="4200" spc="126">
                <a:solidFill>
                  <a:srgbClr val="FFFFFF"/>
                </a:solidFill>
                <a:latin typeface="Quicksand 1 Italics"/>
              </a:rPr>
              <a:t>r, safe and sus</a:t>
            </a:r>
            <a:r>
              <a:rPr lang="en-US" sz="4200" spc="126">
                <a:solidFill>
                  <a:srgbClr val="FFFFFF"/>
                </a:solidFill>
                <a:latin typeface="Quicksand 1 Italics"/>
              </a:rPr>
              <a:t>t</a:t>
            </a:r>
            <a:r>
              <a:rPr lang="en-US" sz="4200" spc="126">
                <a:solidFill>
                  <a:srgbClr val="FFFFFF"/>
                </a:solidFill>
                <a:latin typeface="Quicksand 1 Italics"/>
              </a:rPr>
              <a:t>ainable</a:t>
            </a:r>
            <a:r>
              <a:rPr lang="en-US" sz="4200" spc="126">
                <a:solidFill>
                  <a:srgbClr val="FFFFFF"/>
                </a:solidFill>
                <a:latin typeface="Quicksand 1 Italics"/>
              </a:rPr>
              <a:t> for all.</a:t>
            </a:r>
          </a:p>
        </p:txBody>
      </p:sp>
      <p:sp>
        <p:nvSpPr>
          <p:cNvPr name="TextBox 5" id="5"/>
          <p:cNvSpPr txBox="true"/>
          <p:nvPr/>
        </p:nvSpPr>
        <p:spPr>
          <a:xfrm rot="0">
            <a:off x="3956669" y="990600"/>
            <a:ext cx="10374661" cy="767715"/>
          </a:xfrm>
          <a:prstGeom prst="rect">
            <a:avLst/>
          </a:prstGeom>
        </p:spPr>
        <p:txBody>
          <a:bodyPr anchor="t" rtlCol="false" tIns="0" lIns="0" bIns="0" rIns="0">
            <a:spAutoFit/>
          </a:bodyPr>
          <a:lstStyle/>
          <a:p>
            <a:pPr algn="ctr">
              <a:lnSpc>
                <a:spcPts val="6240"/>
              </a:lnSpc>
            </a:pPr>
            <a:r>
              <a:rPr lang="en-US" sz="4800" spc="240">
                <a:solidFill>
                  <a:srgbClr val="FFFFFF"/>
                </a:solidFill>
                <a:latin typeface="Quicksand 1 Bold"/>
              </a:rPr>
              <a:t>WHO WE ARE</a:t>
            </a:r>
          </a:p>
        </p:txBody>
      </p:sp>
      <p:pic>
        <p:nvPicPr>
          <p:cNvPr name="Picture 6" id="6"/>
          <p:cNvPicPr>
            <a:picLocks noChangeAspect="true"/>
          </p:cNvPicPr>
          <p:nvPr/>
        </p:nvPicPr>
        <p:blipFill>
          <a:blip r:embed="rId4"/>
          <a:srcRect l="2513" t="14175" r="72873" b="14439"/>
          <a:stretch>
            <a:fillRect/>
          </a:stretch>
        </p:blipFill>
        <p:spPr>
          <a:xfrm flipH="false" flipV="false" rot="0">
            <a:off x="0" y="62120"/>
            <a:ext cx="881926" cy="882444"/>
          </a:xfrm>
          <a:prstGeom prst="rect">
            <a:avLst/>
          </a:prstGeom>
        </p:spPr>
      </p:pic>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9335800" y="2648252"/>
            <a:ext cx="2029524" cy="2380513"/>
          </a:xfrm>
          <a:prstGeom prst="rect">
            <a:avLst/>
          </a:prstGeom>
          <a:solidFill>
            <a:srgbClr val="05213C"/>
          </a:solidFill>
        </p:spPr>
      </p:sp>
      <p:sp>
        <p:nvSpPr>
          <p:cNvPr name="AutoShape 3" id="3"/>
          <p:cNvSpPr/>
          <p:nvPr/>
        </p:nvSpPr>
        <p:spPr>
          <a:xfrm rot="0">
            <a:off x="7137317" y="2648252"/>
            <a:ext cx="2029524" cy="2380513"/>
          </a:xfrm>
          <a:prstGeom prst="rect">
            <a:avLst/>
          </a:prstGeom>
          <a:solidFill>
            <a:srgbClr val="05213C"/>
          </a:solidFill>
        </p:spPr>
      </p:sp>
      <p:sp>
        <p:nvSpPr>
          <p:cNvPr name="AutoShape 4" id="4"/>
          <p:cNvSpPr/>
          <p:nvPr/>
        </p:nvSpPr>
        <p:spPr>
          <a:xfrm rot="0">
            <a:off x="4938834" y="2648252"/>
            <a:ext cx="2029524" cy="2380513"/>
          </a:xfrm>
          <a:prstGeom prst="rect">
            <a:avLst/>
          </a:prstGeom>
          <a:solidFill>
            <a:srgbClr val="05213C"/>
          </a:solidFill>
        </p:spPr>
      </p:sp>
      <p:grpSp>
        <p:nvGrpSpPr>
          <p:cNvPr name="Group 5" id="5"/>
          <p:cNvGrpSpPr/>
          <p:nvPr/>
        </p:nvGrpSpPr>
        <p:grpSpPr>
          <a:xfrm rot="0">
            <a:off x="4938834" y="709556"/>
            <a:ext cx="6426490" cy="2326945"/>
            <a:chOff x="0" y="0"/>
            <a:chExt cx="8568654" cy="3102593"/>
          </a:xfrm>
        </p:grpSpPr>
        <p:pic>
          <p:nvPicPr>
            <p:cNvPr name="Picture 6" id="6"/>
            <p:cNvPicPr>
              <a:picLocks noChangeAspect="true"/>
            </p:cNvPicPr>
            <p:nvPr/>
          </p:nvPicPr>
          <p:blipFill>
            <a:blip r:embed="rId2"/>
            <a:srcRect l="6170" t="0" r="6170" b="0"/>
            <a:stretch>
              <a:fillRect/>
            </a:stretch>
          </p:blipFill>
          <p:spPr>
            <a:xfrm>
              <a:off x="0" y="0"/>
              <a:ext cx="2706079" cy="3102593"/>
            </a:xfrm>
            <a:prstGeom prst="rect">
              <a:avLst/>
            </a:prstGeom>
          </p:spPr>
        </p:pic>
        <p:pic>
          <p:nvPicPr>
            <p:cNvPr name="Picture 7" id="7"/>
            <p:cNvPicPr>
              <a:picLocks noChangeAspect="true"/>
            </p:cNvPicPr>
            <p:nvPr/>
          </p:nvPicPr>
          <p:blipFill>
            <a:blip r:embed="rId3"/>
            <a:srcRect l="14995" t="0" r="19360" b="24737"/>
            <a:stretch>
              <a:fillRect/>
            </a:stretch>
          </p:blipFill>
          <p:spPr>
            <a:xfrm>
              <a:off x="2931287" y="0"/>
              <a:ext cx="2706079" cy="3102593"/>
            </a:xfrm>
            <a:prstGeom prst="rect">
              <a:avLst/>
            </a:prstGeom>
          </p:spPr>
        </p:pic>
        <p:pic>
          <p:nvPicPr>
            <p:cNvPr name="Picture 8" id="8"/>
            <p:cNvPicPr>
              <a:picLocks noChangeAspect="true"/>
            </p:cNvPicPr>
            <p:nvPr/>
          </p:nvPicPr>
          <p:blipFill>
            <a:blip r:embed="rId4"/>
            <a:srcRect l="4484" t="0" r="4484" b="0"/>
            <a:stretch>
              <a:fillRect/>
            </a:stretch>
          </p:blipFill>
          <p:spPr>
            <a:xfrm>
              <a:off x="5862574" y="0"/>
              <a:ext cx="2706079" cy="3102593"/>
            </a:xfrm>
            <a:prstGeom prst="rect">
              <a:avLst/>
            </a:prstGeom>
          </p:spPr>
        </p:pic>
      </p:grpSp>
      <p:sp>
        <p:nvSpPr>
          <p:cNvPr name="AutoShape 9" id="9"/>
          <p:cNvSpPr/>
          <p:nvPr/>
        </p:nvSpPr>
        <p:spPr>
          <a:xfrm rot="0">
            <a:off x="9335800" y="7205475"/>
            <a:ext cx="2029524" cy="2380513"/>
          </a:xfrm>
          <a:prstGeom prst="rect">
            <a:avLst/>
          </a:prstGeom>
          <a:solidFill>
            <a:srgbClr val="05213C"/>
          </a:solidFill>
        </p:spPr>
      </p:sp>
      <p:sp>
        <p:nvSpPr>
          <p:cNvPr name="AutoShape 10" id="10"/>
          <p:cNvSpPr/>
          <p:nvPr/>
        </p:nvSpPr>
        <p:spPr>
          <a:xfrm rot="0">
            <a:off x="7137317" y="7205475"/>
            <a:ext cx="2029524" cy="2380513"/>
          </a:xfrm>
          <a:prstGeom prst="rect">
            <a:avLst/>
          </a:prstGeom>
          <a:solidFill>
            <a:srgbClr val="05213C"/>
          </a:solidFill>
        </p:spPr>
      </p:sp>
      <p:sp>
        <p:nvSpPr>
          <p:cNvPr name="AutoShape 11" id="11"/>
          <p:cNvSpPr/>
          <p:nvPr/>
        </p:nvSpPr>
        <p:spPr>
          <a:xfrm rot="0">
            <a:off x="4938834" y="7205475"/>
            <a:ext cx="2029524" cy="2380513"/>
          </a:xfrm>
          <a:prstGeom prst="rect">
            <a:avLst/>
          </a:prstGeom>
          <a:solidFill>
            <a:srgbClr val="05213C"/>
          </a:solidFill>
        </p:spPr>
      </p:sp>
      <p:grpSp>
        <p:nvGrpSpPr>
          <p:cNvPr name="Group 12" id="12"/>
          <p:cNvGrpSpPr/>
          <p:nvPr/>
        </p:nvGrpSpPr>
        <p:grpSpPr>
          <a:xfrm rot="0">
            <a:off x="4938834" y="5266778"/>
            <a:ext cx="6426490" cy="2326945"/>
            <a:chOff x="0" y="0"/>
            <a:chExt cx="8568654" cy="3102593"/>
          </a:xfrm>
        </p:grpSpPr>
        <p:pic>
          <p:nvPicPr>
            <p:cNvPr name="Picture 13" id="13"/>
            <p:cNvPicPr>
              <a:picLocks noChangeAspect="true"/>
            </p:cNvPicPr>
            <p:nvPr/>
          </p:nvPicPr>
          <p:blipFill>
            <a:blip r:embed="rId5"/>
            <a:srcRect l="6390" t="0" r="6390" b="0"/>
            <a:stretch>
              <a:fillRect/>
            </a:stretch>
          </p:blipFill>
          <p:spPr>
            <a:xfrm>
              <a:off x="0" y="0"/>
              <a:ext cx="2706079" cy="3102593"/>
            </a:xfrm>
            <a:prstGeom prst="rect">
              <a:avLst/>
            </a:prstGeom>
          </p:spPr>
        </p:pic>
        <p:pic>
          <p:nvPicPr>
            <p:cNvPr name="Picture 14" id="14"/>
            <p:cNvPicPr>
              <a:picLocks noChangeAspect="true"/>
            </p:cNvPicPr>
            <p:nvPr/>
          </p:nvPicPr>
          <p:blipFill>
            <a:blip r:embed="rId6"/>
            <a:srcRect l="9115" t="0" r="9115" b="0"/>
            <a:stretch>
              <a:fillRect/>
            </a:stretch>
          </p:blipFill>
          <p:spPr>
            <a:xfrm>
              <a:off x="2931287" y="0"/>
              <a:ext cx="2706079" cy="3102593"/>
            </a:xfrm>
            <a:prstGeom prst="rect">
              <a:avLst/>
            </a:prstGeom>
          </p:spPr>
        </p:pic>
        <p:pic>
          <p:nvPicPr>
            <p:cNvPr name="Picture 15" id="15"/>
            <p:cNvPicPr>
              <a:picLocks noChangeAspect="true"/>
            </p:cNvPicPr>
            <p:nvPr/>
          </p:nvPicPr>
          <p:blipFill>
            <a:blip r:embed="rId7"/>
            <a:srcRect l="6390" t="0" r="6390" b="0"/>
            <a:stretch>
              <a:fillRect/>
            </a:stretch>
          </p:blipFill>
          <p:spPr>
            <a:xfrm>
              <a:off x="5862574" y="0"/>
              <a:ext cx="2706079" cy="3102593"/>
            </a:xfrm>
            <a:prstGeom prst="rect">
              <a:avLst/>
            </a:prstGeom>
          </p:spPr>
        </p:pic>
      </p:grpSp>
      <p:sp>
        <p:nvSpPr>
          <p:cNvPr name="TextBox 16" id="16"/>
          <p:cNvSpPr txBox="true"/>
          <p:nvPr/>
        </p:nvSpPr>
        <p:spPr>
          <a:xfrm rot="0">
            <a:off x="11803913" y="7806841"/>
            <a:ext cx="1559286" cy="558951"/>
          </a:xfrm>
          <a:prstGeom prst="rect">
            <a:avLst/>
          </a:prstGeom>
        </p:spPr>
        <p:txBody>
          <a:bodyPr anchor="t" rtlCol="false" tIns="0" lIns="0" bIns="0" rIns="0">
            <a:spAutoFit/>
          </a:bodyPr>
          <a:lstStyle/>
          <a:p>
            <a:pPr>
              <a:lnSpc>
                <a:spcPts val="2141"/>
              </a:lnSpc>
            </a:pPr>
            <a:r>
              <a:rPr lang="en-US" sz="1784" spc="178">
                <a:solidFill>
                  <a:srgbClr val="FFFFFF"/>
                </a:solidFill>
                <a:latin typeface="Gidole"/>
              </a:rPr>
              <a:t>SHANNON</a:t>
            </a:r>
          </a:p>
          <a:p>
            <a:pPr>
              <a:lnSpc>
                <a:spcPts val="2141"/>
              </a:lnSpc>
            </a:pPr>
            <a:r>
              <a:rPr lang="en-US" sz="1784" spc="178">
                <a:solidFill>
                  <a:srgbClr val="FFFFFF"/>
                </a:solidFill>
                <a:latin typeface="Gidole"/>
              </a:rPr>
              <a:t>KINDORNAY</a:t>
            </a:r>
          </a:p>
        </p:txBody>
      </p:sp>
      <p:sp>
        <p:nvSpPr>
          <p:cNvPr name="TextBox 17" id="17"/>
          <p:cNvSpPr txBox="true"/>
          <p:nvPr/>
        </p:nvSpPr>
        <p:spPr>
          <a:xfrm rot="0">
            <a:off x="11803913" y="9048925"/>
            <a:ext cx="1559286" cy="297106"/>
          </a:xfrm>
          <a:prstGeom prst="rect">
            <a:avLst/>
          </a:prstGeom>
        </p:spPr>
        <p:txBody>
          <a:bodyPr anchor="t" rtlCol="false" tIns="0" lIns="0" bIns="0" rIns="0">
            <a:spAutoFit/>
          </a:bodyPr>
          <a:lstStyle/>
          <a:p>
            <a:pPr>
              <a:lnSpc>
                <a:spcPts val="2361"/>
              </a:lnSpc>
            </a:pPr>
            <a:r>
              <a:rPr lang="en-US" sz="1574" spc="15">
                <a:solidFill>
                  <a:srgbClr val="FFFFFF"/>
                </a:solidFill>
                <a:latin typeface="Gidole"/>
              </a:rPr>
              <a:t>Accounting Officer</a:t>
            </a:r>
          </a:p>
        </p:txBody>
      </p:sp>
      <p:sp>
        <p:nvSpPr>
          <p:cNvPr name="TextBox 18" id="18"/>
          <p:cNvSpPr txBox="true"/>
          <p:nvPr/>
        </p:nvSpPr>
        <p:spPr>
          <a:xfrm rot="0">
            <a:off x="12207991" y="8264041"/>
            <a:ext cx="1559286" cy="558951"/>
          </a:xfrm>
          <a:prstGeom prst="rect">
            <a:avLst/>
          </a:prstGeom>
        </p:spPr>
        <p:txBody>
          <a:bodyPr anchor="t" rtlCol="false" tIns="0" lIns="0" bIns="0" rIns="0">
            <a:spAutoFit/>
          </a:bodyPr>
          <a:lstStyle/>
          <a:p>
            <a:pPr>
              <a:lnSpc>
                <a:spcPts val="2141"/>
              </a:lnSpc>
            </a:pPr>
            <a:r>
              <a:rPr lang="en-US" sz="1784" spc="178">
                <a:solidFill>
                  <a:srgbClr val="FFFFFF"/>
                </a:solidFill>
                <a:latin typeface="Gidole"/>
              </a:rPr>
              <a:t>FATIMA AMAROUCHE</a:t>
            </a:r>
          </a:p>
        </p:txBody>
      </p:sp>
      <p:sp>
        <p:nvSpPr>
          <p:cNvPr name="AutoShape 19" id="19"/>
          <p:cNvSpPr/>
          <p:nvPr/>
        </p:nvSpPr>
        <p:spPr>
          <a:xfrm rot="0">
            <a:off x="13767277" y="2648252"/>
            <a:ext cx="2029524" cy="2380513"/>
          </a:xfrm>
          <a:prstGeom prst="rect">
            <a:avLst/>
          </a:prstGeom>
          <a:solidFill>
            <a:srgbClr val="05213C"/>
          </a:solidFill>
        </p:spPr>
      </p:sp>
      <p:sp>
        <p:nvSpPr>
          <p:cNvPr name="AutoShape 20" id="20"/>
          <p:cNvSpPr/>
          <p:nvPr/>
        </p:nvSpPr>
        <p:spPr>
          <a:xfrm rot="0">
            <a:off x="11568794" y="2648252"/>
            <a:ext cx="2029524" cy="2380513"/>
          </a:xfrm>
          <a:prstGeom prst="rect">
            <a:avLst/>
          </a:prstGeom>
          <a:solidFill>
            <a:srgbClr val="05213C"/>
          </a:solidFill>
        </p:spPr>
      </p:sp>
      <p:sp>
        <p:nvSpPr>
          <p:cNvPr name="AutoShape 21" id="21"/>
          <p:cNvSpPr/>
          <p:nvPr/>
        </p:nvSpPr>
        <p:spPr>
          <a:xfrm rot="0">
            <a:off x="13767277" y="7205475"/>
            <a:ext cx="2029524" cy="2380513"/>
          </a:xfrm>
          <a:prstGeom prst="rect">
            <a:avLst/>
          </a:prstGeom>
          <a:solidFill>
            <a:srgbClr val="05213C"/>
          </a:solidFill>
        </p:spPr>
      </p:sp>
      <p:sp>
        <p:nvSpPr>
          <p:cNvPr name="AutoShape 22" id="22"/>
          <p:cNvSpPr/>
          <p:nvPr/>
        </p:nvSpPr>
        <p:spPr>
          <a:xfrm rot="0">
            <a:off x="11568794" y="7205475"/>
            <a:ext cx="2029524" cy="2380513"/>
          </a:xfrm>
          <a:prstGeom prst="rect">
            <a:avLst/>
          </a:prstGeom>
          <a:solidFill>
            <a:srgbClr val="05213C"/>
          </a:solidFill>
        </p:spPr>
      </p:sp>
      <p:grpSp>
        <p:nvGrpSpPr>
          <p:cNvPr name="Group 23" id="23"/>
          <p:cNvGrpSpPr/>
          <p:nvPr/>
        </p:nvGrpSpPr>
        <p:grpSpPr>
          <a:xfrm rot="0">
            <a:off x="11568794" y="709556"/>
            <a:ext cx="6426490" cy="2326945"/>
            <a:chOff x="0" y="0"/>
            <a:chExt cx="8568654" cy="3102593"/>
          </a:xfrm>
        </p:grpSpPr>
        <p:pic>
          <p:nvPicPr>
            <p:cNvPr name="Picture 24" id="24"/>
            <p:cNvPicPr>
              <a:picLocks noChangeAspect="true"/>
            </p:cNvPicPr>
            <p:nvPr/>
          </p:nvPicPr>
          <p:blipFill>
            <a:blip r:embed="rId8"/>
            <a:srcRect l="6390" t="0" r="6390" b="0"/>
            <a:stretch>
              <a:fillRect/>
            </a:stretch>
          </p:blipFill>
          <p:spPr>
            <a:xfrm>
              <a:off x="0" y="0"/>
              <a:ext cx="2706079" cy="3102593"/>
            </a:xfrm>
            <a:prstGeom prst="rect">
              <a:avLst/>
            </a:prstGeom>
          </p:spPr>
        </p:pic>
        <p:pic>
          <p:nvPicPr>
            <p:cNvPr name="Picture 25" id="25"/>
            <p:cNvPicPr>
              <a:picLocks noChangeAspect="true"/>
            </p:cNvPicPr>
            <p:nvPr/>
          </p:nvPicPr>
          <p:blipFill>
            <a:blip r:embed="rId9"/>
            <a:srcRect l="6390" t="0" r="6390" b="0"/>
            <a:stretch>
              <a:fillRect/>
            </a:stretch>
          </p:blipFill>
          <p:spPr>
            <a:xfrm>
              <a:off x="2931287" y="0"/>
              <a:ext cx="2706079" cy="3102593"/>
            </a:xfrm>
            <a:prstGeom prst="rect">
              <a:avLst/>
            </a:prstGeom>
          </p:spPr>
        </p:pic>
        <p:pic>
          <p:nvPicPr>
            <p:cNvPr name="Picture 26" id="26"/>
            <p:cNvPicPr>
              <a:picLocks noChangeAspect="true"/>
            </p:cNvPicPr>
            <p:nvPr/>
          </p:nvPicPr>
          <p:blipFill>
            <a:blip r:embed="rId10"/>
            <a:srcRect l="42586" t="28187" r="42586" b="28187"/>
            <a:stretch>
              <a:fillRect/>
            </a:stretch>
          </p:blipFill>
          <p:spPr>
            <a:xfrm>
              <a:off x="5862574" y="0"/>
              <a:ext cx="2706079" cy="3102593"/>
            </a:xfrm>
            <a:prstGeom prst="rect">
              <a:avLst/>
            </a:prstGeom>
          </p:spPr>
        </p:pic>
      </p:grpSp>
      <p:sp>
        <p:nvSpPr>
          <p:cNvPr name="TextBox 27" id="27"/>
          <p:cNvSpPr txBox="true"/>
          <p:nvPr/>
        </p:nvSpPr>
        <p:spPr>
          <a:xfrm rot="-5400000">
            <a:off x="-1805578" y="3983817"/>
            <a:ext cx="8238144" cy="2327910"/>
          </a:xfrm>
          <a:prstGeom prst="rect">
            <a:avLst/>
          </a:prstGeom>
        </p:spPr>
        <p:txBody>
          <a:bodyPr anchor="t" rtlCol="false" tIns="0" lIns="0" bIns="0" rIns="0">
            <a:spAutoFit/>
          </a:bodyPr>
          <a:lstStyle/>
          <a:p>
            <a:pPr algn="ctr">
              <a:lnSpc>
                <a:spcPts val="9360"/>
              </a:lnSpc>
            </a:pPr>
            <a:r>
              <a:rPr lang="en-US" sz="7200" spc="359">
                <a:solidFill>
                  <a:srgbClr val="2E5C9E"/>
                </a:solidFill>
                <a:latin typeface="Quicksand 1 Bold"/>
              </a:rPr>
              <a:t>OUR CENTRAL TEAM </a:t>
            </a:r>
          </a:p>
        </p:txBody>
      </p:sp>
      <p:sp>
        <p:nvSpPr>
          <p:cNvPr name="TextBox 28" id="28"/>
          <p:cNvSpPr txBox="true"/>
          <p:nvPr/>
        </p:nvSpPr>
        <p:spPr>
          <a:xfrm rot="0">
            <a:off x="5173953" y="3268669"/>
            <a:ext cx="1559286" cy="539901"/>
          </a:xfrm>
          <a:prstGeom prst="rect">
            <a:avLst/>
          </a:prstGeom>
        </p:spPr>
        <p:txBody>
          <a:bodyPr anchor="t" rtlCol="false" tIns="0" lIns="0" bIns="0" rIns="0">
            <a:spAutoFit/>
          </a:bodyPr>
          <a:lstStyle/>
          <a:p>
            <a:pPr algn="ctr">
              <a:lnSpc>
                <a:spcPts val="2141"/>
              </a:lnSpc>
            </a:pPr>
            <a:r>
              <a:rPr lang="en-US" sz="1784" spc="178">
                <a:solidFill>
                  <a:srgbClr val="FFFFFF"/>
                </a:solidFill>
                <a:latin typeface="Quicksand 1"/>
              </a:rPr>
              <a:t>MAXIME MICHEL​</a:t>
            </a:r>
          </a:p>
        </p:txBody>
      </p:sp>
      <p:sp>
        <p:nvSpPr>
          <p:cNvPr name="TextBox 29" id="29"/>
          <p:cNvSpPr txBox="true"/>
          <p:nvPr/>
        </p:nvSpPr>
        <p:spPr>
          <a:xfrm rot="0">
            <a:off x="5056393" y="4130671"/>
            <a:ext cx="1911964" cy="287581"/>
          </a:xfrm>
          <a:prstGeom prst="rect">
            <a:avLst/>
          </a:prstGeom>
        </p:spPr>
        <p:txBody>
          <a:bodyPr anchor="t" rtlCol="false" tIns="0" lIns="0" bIns="0" rIns="0">
            <a:spAutoFit/>
          </a:bodyPr>
          <a:lstStyle/>
          <a:p>
            <a:pPr algn="ctr">
              <a:lnSpc>
                <a:spcPts val="2361"/>
              </a:lnSpc>
            </a:pPr>
            <a:r>
              <a:rPr lang="en-US" sz="1574" spc="15">
                <a:solidFill>
                  <a:srgbClr val="FFFFFF"/>
                </a:solidFill>
                <a:latin typeface="Quicksand 1"/>
              </a:rPr>
              <a:t>I</a:t>
            </a:r>
            <a:r>
              <a:rPr lang="en-US" sz="1574" spc="15">
                <a:solidFill>
                  <a:srgbClr val="FFFFFF"/>
                </a:solidFill>
                <a:latin typeface="Quicksand 1"/>
              </a:rPr>
              <a:t>n</a:t>
            </a:r>
            <a:r>
              <a:rPr lang="en-US" sz="1574" spc="15">
                <a:solidFill>
                  <a:srgbClr val="FFFFFF"/>
                </a:solidFill>
                <a:latin typeface="Quicksand 1"/>
              </a:rPr>
              <a:t>t</a:t>
            </a:r>
            <a:r>
              <a:rPr lang="en-US" sz="1574" spc="15">
                <a:solidFill>
                  <a:srgbClr val="FFFFFF"/>
                </a:solidFill>
                <a:latin typeface="Quicksand 1"/>
              </a:rPr>
              <a:t>erim - CEO​</a:t>
            </a:r>
          </a:p>
        </p:txBody>
      </p:sp>
      <p:sp>
        <p:nvSpPr>
          <p:cNvPr name="TextBox 30" id="30"/>
          <p:cNvSpPr txBox="true"/>
          <p:nvPr/>
        </p:nvSpPr>
        <p:spPr>
          <a:xfrm rot="0">
            <a:off x="7372436" y="3268669"/>
            <a:ext cx="1559286" cy="539901"/>
          </a:xfrm>
          <a:prstGeom prst="rect">
            <a:avLst/>
          </a:prstGeom>
        </p:spPr>
        <p:txBody>
          <a:bodyPr anchor="t" rtlCol="false" tIns="0" lIns="0" bIns="0" rIns="0">
            <a:spAutoFit/>
          </a:bodyPr>
          <a:lstStyle/>
          <a:p>
            <a:pPr algn="ctr">
              <a:lnSpc>
                <a:spcPts val="2141"/>
              </a:lnSpc>
            </a:pPr>
            <a:r>
              <a:rPr lang="en-US" sz="1784" spc="178">
                <a:solidFill>
                  <a:srgbClr val="FFFFFF"/>
                </a:solidFill>
                <a:latin typeface="Quicksand 1"/>
              </a:rPr>
              <a:t>SHANNON KINDO</a:t>
            </a:r>
            <a:r>
              <a:rPr lang="en-US" sz="1784" spc="178">
                <a:solidFill>
                  <a:srgbClr val="FFFFFF"/>
                </a:solidFill>
                <a:latin typeface="Quicksand 1"/>
              </a:rPr>
              <a:t>RNAY​</a:t>
            </a:r>
          </a:p>
        </p:txBody>
      </p:sp>
      <p:sp>
        <p:nvSpPr>
          <p:cNvPr name="TextBox 31" id="31"/>
          <p:cNvSpPr txBox="true"/>
          <p:nvPr/>
        </p:nvSpPr>
        <p:spPr>
          <a:xfrm rot="0">
            <a:off x="7372436" y="3920710"/>
            <a:ext cx="1691175" cy="887471"/>
          </a:xfrm>
          <a:prstGeom prst="rect">
            <a:avLst/>
          </a:prstGeom>
        </p:spPr>
        <p:txBody>
          <a:bodyPr anchor="t" rtlCol="false" tIns="0" lIns="0" bIns="0" rIns="0">
            <a:spAutoFit/>
          </a:bodyPr>
          <a:lstStyle/>
          <a:p>
            <a:pPr algn="ctr">
              <a:lnSpc>
                <a:spcPts val="2361"/>
              </a:lnSpc>
            </a:pPr>
            <a:r>
              <a:rPr lang="en-US" sz="1574" spc="15">
                <a:solidFill>
                  <a:srgbClr val="FFFFFF"/>
                </a:solidFill>
                <a:latin typeface="Quicksand 1"/>
              </a:rPr>
              <a:t>Director, Research, Policy &amp; Practice​</a:t>
            </a:r>
          </a:p>
        </p:txBody>
      </p:sp>
      <p:sp>
        <p:nvSpPr>
          <p:cNvPr name="TextBox 32" id="32"/>
          <p:cNvSpPr txBox="true"/>
          <p:nvPr/>
        </p:nvSpPr>
        <p:spPr>
          <a:xfrm rot="0">
            <a:off x="9570919" y="3268669"/>
            <a:ext cx="1559286" cy="539901"/>
          </a:xfrm>
          <a:prstGeom prst="rect">
            <a:avLst/>
          </a:prstGeom>
        </p:spPr>
        <p:txBody>
          <a:bodyPr anchor="t" rtlCol="false" tIns="0" lIns="0" bIns="0" rIns="0">
            <a:spAutoFit/>
          </a:bodyPr>
          <a:lstStyle/>
          <a:p>
            <a:pPr algn="ctr">
              <a:lnSpc>
                <a:spcPts val="2141"/>
              </a:lnSpc>
            </a:pPr>
            <a:r>
              <a:rPr lang="en-US" sz="1784" spc="178">
                <a:solidFill>
                  <a:srgbClr val="FFFFFF"/>
                </a:solidFill>
                <a:latin typeface="Quicksand 1"/>
              </a:rPr>
              <a:t>SE</a:t>
            </a:r>
            <a:r>
              <a:rPr lang="en-US" sz="1784" spc="178">
                <a:solidFill>
                  <a:srgbClr val="FFFFFF"/>
                </a:solidFill>
                <a:latin typeface="Quicksand 1"/>
              </a:rPr>
              <a:t>OHYUN​</a:t>
            </a:r>
          </a:p>
          <a:p>
            <a:pPr algn="ctr">
              <a:lnSpc>
                <a:spcPts val="2141"/>
              </a:lnSpc>
            </a:pPr>
            <a:r>
              <a:rPr lang="en-US" sz="1784" spc="178">
                <a:solidFill>
                  <a:srgbClr val="FFFFFF"/>
                </a:solidFill>
                <a:latin typeface="Quicksand 1"/>
              </a:rPr>
              <a:t>IN</a:t>
            </a:r>
          </a:p>
        </p:txBody>
      </p:sp>
      <p:sp>
        <p:nvSpPr>
          <p:cNvPr name="TextBox 33" id="33"/>
          <p:cNvSpPr txBox="true"/>
          <p:nvPr/>
        </p:nvSpPr>
        <p:spPr>
          <a:xfrm rot="0">
            <a:off x="5144563" y="7743190"/>
            <a:ext cx="1735625" cy="539901"/>
          </a:xfrm>
          <a:prstGeom prst="rect">
            <a:avLst/>
          </a:prstGeom>
        </p:spPr>
        <p:txBody>
          <a:bodyPr anchor="t" rtlCol="false" tIns="0" lIns="0" bIns="0" rIns="0">
            <a:spAutoFit/>
          </a:bodyPr>
          <a:lstStyle/>
          <a:p>
            <a:pPr algn="ctr">
              <a:lnSpc>
                <a:spcPts val="2141"/>
              </a:lnSpc>
            </a:pPr>
            <a:r>
              <a:rPr lang="en-US" sz="1784" spc="178">
                <a:solidFill>
                  <a:srgbClr val="FFFFFF"/>
                </a:solidFill>
                <a:latin typeface="Quicksand 1"/>
              </a:rPr>
              <a:t>MP</a:t>
            </a:r>
            <a:r>
              <a:rPr lang="en-US" sz="1784" spc="178">
                <a:solidFill>
                  <a:srgbClr val="FFFFFF"/>
                </a:solidFill>
                <a:latin typeface="Quicksand 1"/>
              </a:rPr>
              <a:t> </a:t>
            </a:r>
          </a:p>
          <a:p>
            <a:pPr algn="ctr">
              <a:lnSpc>
                <a:spcPts val="2141"/>
              </a:lnSpc>
            </a:pPr>
            <a:r>
              <a:rPr lang="en-US" sz="1784" spc="178">
                <a:solidFill>
                  <a:srgbClr val="FFFFFF"/>
                </a:solidFill>
                <a:latin typeface="Quicksand 1"/>
              </a:rPr>
              <a:t>BOISVERT</a:t>
            </a:r>
          </a:p>
        </p:txBody>
      </p:sp>
      <p:sp>
        <p:nvSpPr>
          <p:cNvPr name="TextBox 34" id="34"/>
          <p:cNvSpPr txBox="true"/>
          <p:nvPr/>
        </p:nvSpPr>
        <p:spPr>
          <a:xfrm rot="0">
            <a:off x="4997613" y="8335913"/>
            <a:ext cx="1911964" cy="1169670"/>
          </a:xfrm>
          <a:prstGeom prst="rect">
            <a:avLst/>
          </a:prstGeom>
        </p:spPr>
        <p:txBody>
          <a:bodyPr anchor="t" rtlCol="false" tIns="0" lIns="0" bIns="0" rIns="0">
            <a:spAutoFit/>
          </a:bodyPr>
          <a:lstStyle/>
          <a:p>
            <a:pPr algn="ctr">
              <a:lnSpc>
                <a:spcPts val="2325"/>
              </a:lnSpc>
            </a:pPr>
            <a:r>
              <a:rPr lang="en-US" sz="1550" spc="15">
                <a:solidFill>
                  <a:srgbClr val="FFFFFF"/>
                </a:solidFill>
                <a:latin typeface="Quicksand 1"/>
              </a:rPr>
              <a:t>S</a:t>
            </a:r>
            <a:r>
              <a:rPr lang="en-US" sz="1550" spc="15">
                <a:solidFill>
                  <a:srgbClr val="FFFFFF"/>
                </a:solidFill>
                <a:latin typeface="Quicksand 1"/>
              </a:rPr>
              <a:t>enior M</a:t>
            </a:r>
            <a:r>
              <a:rPr lang="en-US" sz="1550" spc="15">
                <a:solidFill>
                  <a:srgbClr val="FFFFFF"/>
                </a:solidFill>
                <a:latin typeface="Quicksand 1"/>
              </a:rPr>
              <a:t>anager, Member and Stakeholder Relations</a:t>
            </a:r>
          </a:p>
        </p:txBody>
      </p:sp>
      <p:sp>
        <p:nvSpPr>
          <p:cNvPr name="TextBox 35" id="35"/>
          <p:cNvSpPr txBox="true"/>
          <p:nvPr/>
        </p:nvSpPr>
        <p:spPr>
          <a:xfrm rot="0">
            <a:off x="11803913" y="3268669"/>
            <a:ext cx="1559286" cy="539901"/>
          </a:xfrm>
          <a:prstGeom prst="rect">
            <a:avLst/>
          </a:prstGeom>
        </p:spPr>
        <p:txBody>
          <a:bodyPr anchor="t" rtlCol="false" tIns="0" lIns="0" bIns="0" rIns="0">
            <a:spAutoFit/>
          </a:bodyPr>
          <a:lstStyle/>
          <a:p>
            <a:pPr algn="ctr">
              <a:lnSpc>
                <a:spcPts val="2141"/>
              </a:lnSpc>
            </a:pPr>
            <a:r>
              <a:rPr lang="en-US" sz="1784" spc="178">
                <a:solidFill>
                  <a:srgbClr val="FFFFFF"/>
                </a:solidFill>
                <a:latin typeface="Quicksand 1"/>
              </a:rPr>
              <a:t>GLORIA NOVOVIC​</a:t>
            </a:r>
          </a:p>
        </p:txBody>
      </p:sp>
      <p:sp>
        <p:nvSpPr>
          <p:cNvPr name="TextBox 36" id="36"/>
          <p:cNvSpPr txBox="true"/>
          <p:nvPr/>
        </p:nvSpPr>
        <p:spPr>
          <a:xfrm rot="0">
            <a:off x="11712161" y="3980699"/>
            <a:ext cx="1742790" cy="587526"/>
          </a:xfrm>
          <a:prstGeom prst="rect">
            <a:avLst/>
          </a:prstGeom>
        </p:spPr>
        <p:txBody>
          <a:bodyPr anchor="t" rtlCol="false" tIns="0" lIns="0" bIns="0" rIns="0">
            <a:spAutoFit/>
          </a:bodyPr>
          <a:lstStyle/>
          <a:p>
            <a:pPr algn="ctr">
              <a:lnSpc>
                <a:spcPts val="2361"/>
              </a:lnSpc>
            </a:pPr>
            <a:r>
              <a:rPr lang="en-US" sz="1574" spc="15">
                <a:solidFill>
                  <a:srgbClr val="FFFFFF"/>
                </a:solidFill>
                <a:latin typeface="Quicksand 1"/>
              </a:rPr>
              <a:t>P</a:t>
            </a:r>
            <a:r>
              <a:rPr lang="en-US" sz="1574" spc="15">
                <a:solidFill>
                  <a:srgbClr val="FFFFFF"/>
                </a:solidFill>
                <a:latin typeface="Quicksand 1"/>
              </a:rPr>
              <a:t>olicy ​</a:t>
            </a:r>
          </a:p>
          <a:p>
            <a:pPr algn="ctr">
              <a:lnSpc>
                <a:spcPts val="2361"/>
              </a:lnSpc>
            </a:pPr>
            <a:r>
              <a:rPr lang="en-US" sz="1574" spc="15">
                <a:solidFill>
                  <a:srgbClr val="FFFFFF"/>
                </a:solidFill>
                <a:latin typeface="Quicksand 1"/>
              </a:rPr>
              <a:t>Lead​</a:t>
            </a:r>
          </a:p>
        </p:txBody>
      </p:sp>
      <p:sp>
        <p:nvSpPr>
          <p:cNvPr name="TextBox 37" id="37"/>
          <p:cNvSpPr txBox="true"/>
          <p:nvPr/>
        </p:nvSpPr>
        <p:spPr>
          <a:xfrm rot="0">
            <a:off x="14002396" y="3268669"/>
            <a:ext cx="1676846" cy="809852"/>
          </a:xfrm>
          <a:prstGeom prst="rect">
            <a:avLst/>
          </a:prstGeom>
        </p:spPr>
        <p:txBody>
          <a:bodyPr anchor="t" rtlCol="false" tIns="0" lIns="0" bIns="0" rIns="0">
            <a:spAutoFit/>
          </a:bodyPr>
          <a:lstStyle/>
          <a:p>
            <a:pPr algn="ctr">
              <a:lnSpc>
                <a:spcPts val="2141"/>
              </a:lnSpc>
            </a:pPr>
            <a:r>
              <a:rPr lang="en-US" sz="1784" spc="178">
                <a:solidFill>
                  <a:srgbClr val="FFFFFF"/>
                </a:solidFill>
                <a:latin typeface="Quicksand 1"/>
              </a:rPr>
              <a:t>ANA </a:t>
            </a:r>
          </a:p>
          <a:p>
            <a:pPr algn="ctr">
              <a:lnSpc>
                <a:spcPts val="2141"/>
              </a:lnSpc>
            </a:pPr>
            <a:r>
              <a:rPr lang="en-US" sz="1784" spc="178">
                <a:solidFill>
                  <a:srgbClr val="FFFFFF"/>
                </a:solidFill>
                <a:latin typeface="Quicksand 1"/>
              </a:rPr>
              <a:t>DE </a:t>
            </a:r>
            <a:r>
              <a:rPr lang="en-US" sz="1784" spc="178">
                <a:solidFill>
                  <a:srgbClr val="FFFFFF"/>
                </a:solidFill>
                <a:latin typeface="Quicksand 1"/>
              </a:rPr>
              <a:t>OLIVEIRA</a:t>
            </a:r>
          </a:p>
          <a:p>
            <a:pPr algn="ctr">
              <a:lnSpc>
                <a:spcPts val="2141"/>
              </a:lnSpc>
            </a:pPr>
          </a:p>
        </p:txBody>
      </p:sp>
      <p:sp>
        <p:nvSpPr>
          <p:cNvPr name="TextBox 38" id="38"/>
          <p:cNvSpPr txBox="true"/>
          <p:nvPr/>
        </p:nvSpPr>
        <p:spPr>
          <a:xfrm rot="0">
            <a:off x="13884836" y="3788484"/>
            <a:ext cx="1794405" cy="1169670"/>
          </a:xfrm>
          <a:prstGeom prst="rect">
            <a:avLst/>
          </a:prstGeom>
        </p:spPr>
        <p:txBody>
          <a:bodyPr anchor="t" rtlCol="false" tIns="0" lIns="0" bIns="0" rIns="0">
            <a:spAutoFit/>
          </a:bodyPr>
          <a:lstStyle/>
          <a:p>
            <a:pPr algn="ctr">
              <a:lnSpc>
                <a:spcPts val="2325"/>
              </a:lnSpc>
            </a:pPr>
            <a:r>
              <a:rPr lang="en-US" sz="1550" spc="15">
                <a:solidFill>
                  <a:srgbClr val="FFFFFF"/>
                </a:solidFill>
                <a:latin typeface="Quicksand 1"/>
              </a:rPr>
              <a:t>Research &amp; Knowledge Management Officer</a:t>
            </a:r>
          </a:p>
        </p:txBody>
      </p:sp>
      <p:sp>
        <p:nvSpPr>
          <p:cNvPr name="TextBox 39" id="39"/>
          <p:cNvSpPr txBox="true"/>
          <p:nvPr/>
        </p:nvSpPr>
        <p:spPr>
          <a:xfrm rot="0">
            <a:off x="11620409" y="7878165"/>
            <a:ext cx="1834542" cy="539901"/>
          </a:xfrm>
          <a:prstGeom prst="rect">
            <a:avLst/>
          </a:prstGeom>
        </p:spPr>
        <p:txBody>
          <a:bodyPr anchor="t" rtlCol="false" tIns="0" lIns="0" bIns="0" rIns="0">
            <a:spAutoFit/>
          </a:bodyPr>
          <a:lstStyle/>
          <a:p>
            <a:pPr algn="ctr">
              <a:lnSpc>
                <a:spcPts val="2141"/>
              </a:lnSpc>
            </a:pPr>
            <a:r>
              <a:rPr lang="en-US" sz="1784" spc="178">
                <a:solidFill>
                  <a:srgbClr val="FFFFFF"/>
                </a:solidFill>
                <a:latin typeface="Quicksand 1"/>
              </a:rPr>
              <a:t>HUGHES </a:t>
            </a:r>
          </a:p>
          <a:p>
            <a:pPr algn="ctr">
              <a:lnSpc>
                <a:spcPts val="2141"/>
              </a:lnSpc>
            </a:pPr>
            <a:r>
              <a:rPr lang="en-US" sz="1784" spc="178">
                <a:solidFill>
                  <a:srgbClr val="FFFFFF"/>
                </a:solidFill>
                <a:latin typeface="Quicksand 1"/>
              </a:rPr>
              <a:t>ALLA</a:t>
            </a:r>
          </a:p>
        </p:txBody>
      </p:sp>
      <p:sp>
        <p:nvSpPr>
          <p:cNvPr name="TextBox 40" id="40"/>
          <p:cNvSpPr txBox="true"/>
          <p:nvPr/>
        </p:nvSpPr>
        <p:spPr>
          <a:xfrm rot="0">
            <a:off x="9453359" y="3920710"/>
            <a:ext cx="1794405" cy="887471"/>
          </a:xfrm>
          <a:prstGeom prst="rect">
            <a:avLst/>
          </a:prstGeom>
        </p:spPr>
        <p:txBody>
          <a:bodyPr anchor="t" rtlCol="false" tIns="0" lIns="0" bIns="0" rIns="0">
            <a:spAutoFit/>
          </a:bodyPr>
          <a:lstStyle/>
          <a:p>
            <a:pPr algn="ctr">
              <a:lnSpc>
                <a:spcPts val="2361"/>
              </a:lnSpc>
            </a:pPr>
            <a:r>
              <a:rPr lang="en-US" sz="1574" spc="15">
                <a:solidFill>
                  <a:srgbClr val="FFFFFF"/>
                </a:solidFill>
                <a:latin typeface="Quicksand 1"/>
              </a:rPr>
              <a:t>Senior Manager, Operations &amp; Finance​</a:t>
            </a:r>
          </a:p>
        </p:txBody>
      </p:sp>
      <p:sp>
        <p:nvSpPr>
          <p:cNvPr name="TextBox 41" id="41"/>
          <p:cNvSpPr txBox="true"/>
          <p:nvPr/>
        </p:nvSpPr>
        <p:spPr>
          <a:xfrm rot="0">
            <a:off x="7306491" y="7855830"/>
            <a:ext cx="1691175" cy="539901"/>
          </a:xfrm>
          <a:prstGeom prst="rect">
            <a:avLst/>
          </a:prstGeom>
        </p:spPr>
        <p:txBody>
          <a:bodyPr anchor="t" rtlCol="false" tIns="0" lIns="0" bIns="0" rIns="0">
            <a:spAutoFit/>
          </a:bodyPr>
          <a:lstStyle/>
          <a:p>
            <a:pPr algn="ctr">
              <a:lnSpc>
                <a:spcPts val="2141"/>
              </a:lnSpc>
            </a:pPr>
            <a:r>
              <a:rPr lang="en-US" sz="1784" spc="178">
                <a:solidFill>
                  <a:srgbClr val="FFFFFF"/>
                </a:solidFill>
                <a:latin typeface="Quicksand 1"/>
              </a:rPr>
              <a:t>FANTA </a:t>
            </a:r>
          </a:p>
          <a:p>
            <a:pPr algn="ctr">
              <a:lnSpc>
                <a:spcPts val="2141"/>
              </a:lnSpc>
            </a:pPr>
            <a:r>
              <a:rPr lang="en-US" sz="1784" spc="178">
                <a:solidFill>
                  <a:srgbClr val="FFFFFF"/>
                </a:solidFill>
                <a:latin typeface="Quicksand 1"/>
              </a:rPr>
              <a:t>DIABY</a:t>
            </a:r>
          </a:p>
        </p:txBody>
      </p:sp>
      <p:sp>
        <p:nvSpPr>
          <p:cNvPr name="TextBox 42" id="42"/>
          <p:cNvSpPr txBox="true"/>
          <p:nvPr/>
        </p:nvSpPr>
        <p:spPr>
          <a:xfrm rot="0">
            <a:off x="7240546" y="8578923"/>
            <a:ext cx="1823064" cy="587526"/>
          </a:xfrm>
          <a:prstGeom prst="rect">
            <a:avLst/>
          </a:prstGeom>
        </p:spPr>
        <p:txBody>
          <a:bodyPr anchor="t" rtlCol="false" tIns="0" lIns="0" bIns="0" rIns="0">
            <a:spAutoFit/>
          </a:bodyPr>
          <a:lstStyle/>
          <a:p>
            <a:pPr algn="ctr">
              <a:lnSpc>
                <a:spcPts val="2361"/>
              </a:lnSpc>
            </a:pPr>
            <a:r>
              <a:rPr lang="en-US" sz="1574" spc="15">
                <a:solidFill>
                  <a:srgbClr val="FFFFFF"/>
                </a:solidFill>
                <a:latin typeface="Quicksand 1"/>
              </a:rPr>
              <a:t>Member</a:t>
            </a:r>
            <a:r>
              <a:rPr lang="en-US" sz="1574" spc="15">
                <a:solidFill>
                  <a:srgbClr val="FFFFFF"/>
                </a:solidFill>
                <a:latin typeface="Quicksand 1"/>
              </a:rPr>
              <a:t> Services Liaison</a:t>
            </a:r>
          </a:p>
        </p:txBody>
      </p:sp>
      <p:sp>
        <p:nvSpPr>
          <p:cNvPr name="TextBox 43" id="43"/>
          <p:cNvSpPr txBox="true"/>
          <p:nvPr/>
        </p:nvSpPr>
        <p:spPr>
          <a:xfrm rot="0">
            <a:off x="9570919" y="7878165"/>
            <a:ext cx="1559286" cy="539901"/>
          </a:xfrm>
          <a:prstGeom prst="rect">
            <a:avLst/>
          </a:prstGeom>
        </p:spPr>
        <p:txBody>
          <a:bodyPr anchor="t" rtlCol="false" tIns="0" lIns="0" bIns="0" rIns="0">
            <a:spAutoFit/>
          </a:bodyPr>
          <a:lstStyle/>
          <a:p>
            <a:pPr algn="ctr">
              <a:lnSpc>
                <a:spcPts val="2141"/>
              </a:lnSpc>
            </a:pPr>
            <a:r>
              <a:rPr lang="en-US" sz="1784" spc="178">
                <a:solidFill>
                  <a:srgbClr val="FFFFFF"/>
                </a:solidFill>
                <a:latin typeface="Quicksand 1"/>
              </a:rPr>
              <a:t>RITA SROUR</a:t>
            </a:r>
          </a:p>
        </p:txBody>
      </p:sp>
      <p:sp>
        <p:nvSpPr>
          <p:cNvPr name="TextBox 44" id="44"/>
          <p:cNvSpPr txBox="true"/>
          <p:nvPr/>
        </p:nvSpPr>
        <p:spPr>
          <a:xfrm rot="0">
            <a:off x="9439030" y="8588118"/>
            <a:ext cx="1926294" cy="587526"/>
          </a:xfrm>
          <a:prstGeom prst="rect">
            <a:avLst/>
          </a:prstGeom>
        </p:spPr>
        <p:txBody>
          <a:bodyPr anchor="t" rtlCol="false" tIns="0" lIns="0" bIns="0" rIns="0">
            <a:spAutoFit/>
          </a:bodyPr>
          <a:lstStyle/>
          <a:p>
            <a:pPr algn="ctr">
              <a:lnSpc>
                <a:spcPts val="2361"/>
              </a:lnSpc>
            </a:pPr>
            <a:r>
              <a:rPr lang="en-US" sz="1574" spc="15">
                <a:solidFill>
                  <a:srgbClr val="FFFFFF"/>
                </a:solidFill>
                <a:latin typeface="Quicksand 1"/>
              </a:rPr>
              <a:t>Eve</a:t>
            </a:r>
            <a:r>
              <a:rPr lang="en-US" sz="1574" spc="15">
                <a:solidFill>
                  <a:srgbClr val="FFFFFF"/>
                </a:solidFill>
                <a:latin typeface="Quicksand 1"/>
              </a:rPr>
              <a:t>nts </a:t>
            </a:r>
          </a:p>
          <a:p>
            <a:pPr algn="ctr">
              <a:lnSpc>
                <a:spcPts val="2361"/>
              </a:lnSpc>
            </a:pPr>
            <a:r>
              <a:rPr lang="en-US" sz="1574" spc="15">
                <a:solidFill>
                  <a:srgbClr val="FFFFFF"/>
                </a:solidFill>
                <a:latin typeface="Quicksand 1"/>
              </a:rPr>
              <a:t>Coordinator</a:t>
            </a:r>
          </a:p>
        </p:txBody>
      </p:sp>
      <p:sp>
        <p:nvSpPr>
          <p:cNvPr name="TextBox 45" id="45"/>
          <p:cNvSpPr txBox="true"/>
          <p:nvPr/>
        </p:nvSpPr>
        <p:spPr>
          <a:xfrm rot="0">
            <a:off x="11620409" y="8588118"/>
            <a:ext cx="1926294" cy="587526"/>
          </a:xfrm>
          <a:prstGeom prst="rect">
            <a:avLst/>
          </a:prstGeom>
        </p:spPr>
        <p:txBody>
          <a:bodyPr anchor="t" rtlCol="false" tIns="0" lIns="0" bIns="0" rIns="0">
            <a:spAutoFit/>
          </a:bodyPr>
          <a:lstStyle/>
          <a:p>
            <a:pPr algn="ctr">
              <a:lnSpc>
                <a:spcPts val="2361"/>
              </a:lnSpc>
            </a:pPr>
            <a:r>
              <a:rPr lang="en-US" sz="1574" spc="15">
                <a:solidFill>
                  <a:srgbClr val="FFFFFF"/>
                </a:solidFill>
                <a:latin typeface="Quicksand 1"/>
              </a:rPr>
              <a:t>Communications Assistant</a:t>
            </a:r>
          </a:p>
        </p:txBody>
      </p:sp>
      <p:sp>
        <p:nvSpPr>
          <p:cNvPr name="TextBox 46" id="46"/>
          <p:cNvSpPr txBox="true"/>
          <p:nvPr/>
        </p:nvSpPr>
        <p:spPr>
          <a:xfrm rot="0">
            <a:off x="13943616" y="7878165"/>
            <a:ext cx="1676846" cy="533400"/>
          </a:xfrm>
          <a:prstGeom prst="rect">
            <a:avLst/>
          </a:prstGeom>
        </p:spPr>
        <p:txBody>
          <a:bodyPr anchor="t" rtlCol="false" tIns="0" lIns="0" bIns="0" rIns="0">
            <a:spAutoFit/>
          </a:bodyPr>
          <a:lstStyle/>
          <a:p>
            <a:pPr algn="ctr">
              <a:lnSpc>
                <a:spcPts val="2141"/>
              </a:lnSpc>
            </a:pPr>
            <a:r>
              <a:rPr lang="en-US" sz="1784" spc="178">
                <a:solidFill>
                  <a:srgbClr val="FFFFFF"/>
                </a:solidFill>
                <a:latin typeface="Quicksand 1"/>
              </a:rPr>
              <a:t>MARK EDWARDS</a:t>
            </a:r>
          </a:p>
        </p:txBody>
      </p:sp>
      <p:sp>
        <p:nvSpPr>
          <p:cNvPr name="TextBox 47" id="47"/>
          <p:cNvSpPr txBox="true"/>
          <p:nvPr/>
        </p:nvSpPr>
        <p:spPr>
          <a:xfrm rot="0">
            <a:off x="13870507" y="8558123"/>
            <a:ext cx="1926294" cy="887471"/>
          </a:xfrm>
          <a:prstGeom prst="rect">
            <a:avLst/>
          </a:prstGeom>
        </p:spPr>
        <p:txBody>
          <a:bodyPr anchor="t" rtlCol="false" tIns="0" lIns="0" bIns="0" rIns="0">
            <a:spAutoFit/>
          </a:bodyPr>
          <a:lstStyle/>
          <a:p>
            <a:pPr algn="ctr">
              <a:lnSpc>
                <a:spcPts val="2361"/>
              </a:lnSpc>
            </a:pPr>
            <a:r>
              <a:rPr lang="en-US" sz="1574" spc="15">
                <a:solidFill>
                  <a:srgbClr val="FFFFFF"/>
                </a:solidFill>
                <a:latin typeface="Quicksand 1"/>
              </a:rPr>
              <a:t>Website &amp; Database Administrator</a:t>
            </a:r>
          </a:p>
        </p:txBody>
      </p:sp>
      <p:grpSp>
        <p:nvGrpSpPr>
          <p:cNvPr name="Group 48" id="48"/>
          <p:cNvGrpSpPr/>
          <p:nvPr/>
        </p:nvGrpSpPr>
        <p:grpSpPr>
          <a:xfrm rot="0">
            <a:off x="11568794" y="5266778"/>
            <a:ext cx="6426490" cy="2326945"/>
            <a:chOff x="0" y="0"/>
            <a:chExt cx="8568654" cy="3102593"/>
          </a:xfrm>
        </p:grpSpPr>
        <p:pic>
          <p:nvPicPr>
            <p:cNvPr name="Picture 49" id="49"/>
            <p:cNvPicPr>
              <a:picLocks noChangeAspect="true"/>
            </p:cNvPicPr>
            <p:nvPr/>
          </p:nvPicPr>
          <p:blipFill>
            <a:blip r:embed="rId11"/>
            <a:srcRect l="6390" t="0" r="6390" b="0"/>
            <a:stretch>
              <a:fillRect/>
            </a:stretch>
          </p:blipFill>
          <p:spPr>
            <a:xfrm>
              <a:off x="0" y="0"/>
              <a:ext cx="2706079" cy="3102593"/>
            </a:xfrm>
            <a:prstGeom prst="rect">
              <a:avLst/>
            </a:prstGeom>
          </p:spPr>
        </p:pic>
        <p:pic>
          <p:nvPicPr>
            <p:cNvPr name="Picture 50" id="50"/>
            <p:cNvPicPr>
              <a:picLocks noChangeAspect="true"/>
            </p:cNvPicPr>
            <p:nvPr/>
          </p:nvPicPr>
          <p:blipFill>
            <a:blip r:embed="rId12"/>
            <a:srcRect l="6335" t="0" r="6335" b="0"/>
            <a:stretch>
              <a:fillRect/>
            </a:stretch>
          </p:blipFill>
          <p:spPr>
            <a:xfrm>
              <a:off x="2931287" y="0"/>
              <a:ext cx="2706079" cy="3102593"/>
            </a:xfrm>
            <a:prstGeom prst="rect">
              <a:avLst/>
            </a:prstGeom>
          </p:spPr>
        </p:pic>
        <p:pic>
          <p:nvPicPr>
            <p:cNvPr name="Picture 51" id="51"/>
            <p:cNvPicPr>
              <a:picLocks noChangeAspect="true"/>
            </p:cNvPicPr>
            <p:nvPr/>
          </p:nvPicPr>
          <p:blipFill>
            <a:blip r:embed="rId7"/>
            <a:srcRect l="6390" t="0" r="6390" b="0"/>
            <a:stretch>
              <a:fillRect/>
            </a:stretch>
          </p:blipFill>
          <p:spPr>
            <a:xfrm>
              <a:off x="5862574" y="0"/>
              <a:ext cx="2706079" cy="3102593"/>
            </a:xfrm>
            <a:prstGeom prst="rect">
              <a:avLst/>
            </a:prstGeom>
          </p:spPr>
        </p:pic>
      </p:grpSp>
      <p:grpSp>
        <p:nvGrpSpPr>
          <p:cNvPr name="Group 52" id="52"/>
          <p:cNvGrpSpPr/>
          <p:nvPr/>
        </p:nvGrpSpPr>
        <p:grpSpPr>
          <a:xfrm rot="0">
            <a:off x="15949771" y="705284"/>
            <a:ext cx="2187687" cy="8876431"/>
            <a:chOff x="0" y="0"/>
            <a:chExt cx="1228307" cy="4983794"/>
          </a:xfrm>
        </p:grpSpPr>
        <p:sp>
          <p:nvSpPr>
            <p:cNvPr name="Freeform 53" id="53"/>
            <p:cNvSpPr/>
            <p:nvPr/>
          </p:nvSpPr>
          <p:spPr>
            <a:xfrm>
              <a:off x="0" y="0"/>
              <a:ext cx="1228307" cy="4983794"/>
            </a:xfrm>
            <a:custGeom>
              <a:avLst/>
              <a:gdLst/>
              <a:ahLst/>
              <a:cxnLst/>
              <a:rect r="r" b="b" t="t" l="l"/>
              <a:pathLst>
                <a:path h="4983794" w="1228307">
                  <a:moveTo>
                    <a:pt x="0" y="0"/>
                  </a:moveTo>
                  <a:lnTo>
                    <a:pt x="1228307" y="0"/>
                  </a:lnTo>
                  <a:lnTo>
                    <a:pt x="1228307" y="4983794"/>
                  </a:lnTo>
                  <a:lnTo>
                    <a:pt x="0" y="4983794"/>
                  </a:lnTo>
                  <a:close/>
                </a:path>
              </a:pathLst>
            </a:custGeom>
            <a:solidFill>
              <a:srgbClr val="FFFFFF"/>
            </a:solidFill>
          </p:spPr>
        </p:sp>
      </p:grpSp>
      <p:pic>
        <p:nvPicPr>
          <p:cNvPr name="Picture 54" id="54"/>
          <p:cNvPicPr>
            <a:picLocks noChangeAspect="true"/>
          </p:cNvPicPr>
          <p:nvPr/>
        </p:nvPicPr>
        <p:blipFill>
          <a:blip r:embed="rId13"/>
          <a:srcRect l="0" t="0" r="0" b="0"/>
          <a:stretch>
            <a:fillRect/>
          </a:stretch>
        </p:blipFill>
        <p:spPr>
          <a:xfrm flipH="false" flipV="false" rot="0">
            <a:off x="54505" y="19462"/>
            <a:ext cx="967759" cy="967759"/>
          </a:xfrm>
          <a:prstGeom prst="rect">
            <a:avLst/>
          </a:prstGeom>
        </p:spPr>
      </p:pic>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1803913" y="9048925"/>
            <a:ext cx="1559286" cy="297106"/>
          </a:xfrm>
          <a:prstGeom prst="rect">
            <a:avLst/>
          </a:prstGeom>
        </p:spPr>
        <p:txBody>
          <a:bodyPr anchor="t" rtlCol="false" tIns="0" lIns="0" bIns="0" rIns="0">
            <a:spAutoFit/>
          </a:bodyPr>
          <a:lstStyle/>
          <a:p>
            <a:pPr>
              <a:lnSpc>
                <a:spcPts val="2361"/>
              </a:lnSpc>
            </a:pPr>
            <a:r>
              <a:rPr lang="en-US" sz="1574" spc="15">
                <a:solidFill>
                  <a:srgbClr val="FFFFFF"/>
                </a:solidFill>
                <a:latin typeface="Gidole"/>
              </a:rPr>
              <a:t>Accounting Officer</a:t>
            </a:r>
          </a:p>
        </p:txBody>
      </p:sp>
      <p:sp>
        <p:nvSpPr>
          <p:cNvPr name="TextBox 3" id="3"/>
          <p:cNvSpPr txBox="true"/>
          <p:nvPr/>
        </p:nvSpPr>
        <p:spPr>
          <a:xfrm rot="-5400000">
            <a:off x="-1805578" y="4574367"/>
            <a:ext cx="8238144" cy="1146810"/>
          </a:xfrm>
          <a:prstGeom prst="rect">
            <a:avLst/>
          </a:prstGeom>
        </p:spPr>
        <p:txBody>
          <a:bodyPr anchor="t" rtlCol="false" tIns="0" lIns="0" bIns="0" rIns="0">
            <a:spAutoFit/>
          </a:bodyPr>
          <a:lstStyle/>
          <a:p>
            <a:pPr algn="ctr">
              <a:lnSpc>
                <a:spcPts val="9360"/>
              </a:lnSpc>
            </a:pPr>
            <a:r>
              <a:rPr lang="en-US" sz="7200" spc="359">
                <a:solidFill>
                  <a:srgbClr val="2E5C9E"/>
                </a:solidFill>
                <a:latin typeface="Quicksand 1 Bold"/>
              </a:rPr>
              <a:t>CEO TRANSITION</a:t>
            </a:r>
          </a:p>
        </p:txBody>
      </p:sp>
      <p:pic>
        <p:nvPicPr>
          <p:cNvPr name="Picture 4" id="4"/>
          <p:cNvPicPr>
            <a:picLocks noChangeAspect="true"/>
          </p:cNvPicPr>
          <p:nvPr/>
        </p:nvPicPr>
        <p:blipFill>
          <a:blip r:embed="rId2"/>
          <a:srcRect l="0" t="0" r="0" b="0"/>
          <a:stretch>
            <a:fillRect/>
          </a:stretch>
        </p:blipFill>
        <p:spPr>
          <a:xfrm flipH="false" flipV="false" rot="0">
            <a:off x="54505" y="19462"/>
            <a:ext cx="967759" cy="967759"/>
          </a:xfrm>
          <a:prstGeom prst="rect">
            <a:avLst/>
          </a:prstGeom>
        </p:spPr>
      </p:pic>
      <p:grpSp>
        <p:nvGrpSpPr>
          <p:cNvPr name="Group 5" id="5"/>
          <p:cNvGrpSpPr/>
          <p:nvPr/>
        </p:nvGrpSpPr>
        <p:grpSpPr>
          <a:xfrm rot="0">
            <a:off x="4122669" y="2324912"/>
            <a:ext cx="12593221" cy="5645719"/>
            <a:chOff x="0" y="0"/>
            <a:chExt cx="16790962" cy="7527625"/>
          </a:xfrm>
        </p:grpSpPr>
        <p:sp>
          <p:nvSpPr>
            <p:cNvPr name="TextBox 6" id="6"/>
            <p:cNvSpPr txBox="true"/>
            <p:nvPr/>
          </p:nvSpPr>
          <p:spPr>
            <a:xfrm rot="0">
              <a:off x="0" y="-9525"/>
              <a:ext cx="16790962" cy="1945198"/>
            </a:xfrm>
            <a:prstGeom prst="rect">
              <a:avLst/>
            </a:prstGeom>
          </p:spPr>
          <p:txBody>
            <a:bodyPr anchor="t" rtlCol="false" tIns="0" lIns="0" bIns="0" rIns="0">
              <a:spAutoFit/>
            </a:bodyPr>
            <a:lstStyle/>
            <a:p>
              <a:pPr>
                <a:lnSpc>
                  <a:spcPts val="5757"/>
                </a:lnSpc>
              </a:pPr>
              <a:r>
                <a:rPr lang="en-US" sz="4798" spc="479">
                  <a:solidFill>
                    <a:srgbClr val="2E5C9E"/>
                  </a:solidFill>
                  <a:latin typeface="Quicksand 1 Bold"/>
                </a:rPr>
                <a:t>COOPERATION CANADA IS ACTIVELY RECRUITING A NEW CEO! </a:t>
              </a:r>
            </a:p>
          </p:txBody>
        </p:sp>
        <p:sp>
          <p:nvSpPr>
            <p:cNvPr name="TextBox 7" id="7"/>
            <p:cNvSpPr txBox="true"/>
            <p:nvPr/>
          </p:nvSpPr>
          <p:spPr>
            <a:xfrm rot="0">
              <a:off x="0" y="2284875"/>
              <a:ext cx="16790962" cy="5242750"/>
            </a:xfrm>
            <a:prstGeom prst="rect">
              <a:avLst/>
            </a:prstGeom>
          </p:spPr>
          <p:txBody>
            <a:bodyPr anchor="t" rtlCol="false" tIns="0" lIns="0" bIns="0" rIns="0">
              <a:spAutoFit/>
            </a:bodyPr>
            <a:lstStyle/>
            <a:p>
              <a:pPr>
                <a:lnSpc>
                  <a:spcPts val="6350"/>
                </a:lnSpc>
              </a:pPr>
            </a:p>
            <a:p>
              <a:pPr>
                <a:lnSpc>
                  <a:spcPts val="6350"/>
                </a:lnSpc>
              </a:pPr>
              <a:r>
                <a:rPr lang="en-US" sz="4233" spc="42">
                  <a:solidFill>
                    <a:srgbClr val="03313D"/>
                  </a:solidFill>
                  <a:latin typeface="Quicksand 1"/>
                </a:rPr>
                <a:t>Until then, the Interim CEO is:</a:t>
              </a:r>
            </a:p>
            <a:p>
              <a:pPr>
                <a:lnSpc>
                  <a:spcPts val="6350"/>
                </a:lnSpc>
              </a:pPr>
              <a:r>
                <a:rPr lang="en-US" sz="4233" spc="42">
                  <a:solidFill>
                    <a:srgbClr val="03313D"/>
                  </a:solidFill>
                  <a:latin typeface="Quicksand 1 Bold"/>
                </a:rPr>
                <a:t>October-December</a:t>
              </a:r>
              <a:r>
                <a:rPr lang="en-US" sz="4233" spc="42">
                  <a:solidFill>
                    <a:srgbClr val="03313D"/>
                  </a:solidFill>
                  <a:latin typeface="Quicksand 1"/>
                </a:rPr>
                <a:t>: Maxime Michel</a:t>
              </a:r>
            </a:p>
            <a:p>
              <a:pPr>
                <a:lnSpc>
                  <a:spcPts val="6350"/>
                </a:lnSpc>
              </a:pPr>
              <a:r>
                <a:rPr lang="en-US" sz="4233" spc="42">
                  <a:solidFill>
                    <a:srgbClr val="03313D"/>
                  </a:solidFill>
                  <a:latin typeface="Quicksand 1 Bold"/>
                </a:rPr>
                <a:t>January-March:</a:t>
              </a:r>
              <a:r>
                <a:rPr lang="en-US" sz="4233" spc="42">
                  <a:solidFill>
                    <a:srgbClr val="03313D"/>
                  </a:solidFill>
                  <a:latin typeface="Quicksand 1"/>
                </a:rPr>
                <a:t> Shannon Kindornay</a:t>
              </a:r>
            </a:p>
            <a:p>
              <a:pPr>
                <a:lnSpc>
                  <a:spcPts val="6350"/>
                </a:lnSpc>
              </a:pPr>
            </a:p>
          </p:txBody>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05213C"/>
        </a:solidFill>
      </p:bgPr>
    </p:bg>
    <p:spTree>
      <p:nvGrpSpPr>
        <p:cNvPr id="1" name=""/>
        <p:cNvGrpSpPr/>
        <p:nvPr/>
      </p:nvGrpSpPr>
      <p:grpSpPr>
        <a:xfrm>
          <a:off x="0" y="0"/>
          <a:ext cx="0" cy="0"/>
          <a:chOff x="0" y="0"/>
          <a:chExt cx="0" cy="0"/>
        </a:xfrm>
      </p:grpSpPr>
      <p:sp>
        <p:nvSpPr>
          <p:cNvPr name="AutoShape 2" id="2"/>
          <p:cNvSpPr/>
          <p:nvPr/>
        </p:nvSpPr>
        <p:spPr>
          <a:xfrm rot="0">
            <a:off x="-368905" y="-226285"/>
            <a:ext cx="19025809" cy="7670582"/>
          </a:xfrm>
          <a:prstGeom prst="rect">
            <a:avLst/>
          </a:prstGeom>
          <a:solidFill>
            <a:srgbClr val="FFFFFF"/>
          </a:solidFill>
        </p:spPr>
      </p:sp>
      <p:pic>
        <p:nvPicPr>
          <p:cNvPr name="Picture 3" id="3"/>
          <p:cNvPicPr>
            <a:picLocks noChangeAspect="true"/>
          </p:cNvPicPr>
          <p:nvPr/>
        </p:nvPicPr>
        <p:blipFill>
          <a:blip r:embed="rId2"/>
          <a:srcRect l="0" t="0" r="0" b="0"/>
          <a:stretch>
            <a:fillRect/>
          </a:stretch>
        </p:blipFill>
        <p:spPr>
          <a:xfrm flipH="false" flipV="false" rot="0">
            <a:off x="54505" y="19462"/>
            <a:ext cx="967759" cy="967759"/>
          </a:xfrm>
          <a:prstGeom prst="rect">
            <a:avLst/>
          </a:prstGeom>
        </p:spPr>
      </p:pic>
      <p:pic>
        <p:nvPicPr>
          <p:cNvPr name="Picture 4" id="4"/>
          <p:cNvPicPr>
            <a:picLocks noChangeAspect="true"/>
          </p:cNvPicPr>
          <p:nvPr/>
        </p:nvPicPr>
        <p:blipFill>
          <a:blip r:embed="rId3"/>
          <a:srcRect l="0" t="0" r="0" b="0"/>
          <a:stretch>
            <a:fillRect/>
          </a:stretch>
        </p:blipFill>
        <p:spPr>
          <a:xfrm flipH="false" flipV="false" rot="0">
            <a:off x="2903601" y="957238"/>
            <a:ext cx="2995220" cy="2651768"/>
          </a:xfrm>
          <a:prstGeom prst="rect">
            <a:avLst/>
          </a:prstGeom>
        </p:spPr>
      </p:pic>
      <p:sp>
        <p:nvSpPr>
          <p:cNvPr name="TextBox 5" id="5"/>
          <p:cNvSpPr txBox="true"/>
          <p:nvPr/>
        </p:nvSpPr>
        <p:spPr>
          <a:xfrm rot="0">
            <a:off x="3148904" y="3293333"/>
            <a:ext cx="5499833" cy="2467610"/>
          </a:xfrm>
          <a:prstGeom prst="rect">
            <a:avLst/>
          </a:prstGeom>
        </p:spPr>
        <p:txBody>
          <a:bodyPr anchor="t" rtlCol="false" tIns="0" lIns="0" bIns="0" rIns="0">
            <a:spAutoFit/>
          </a:bodyPr>
          <a:lstStyle/>
          <a:p>
            <a:pPr algn="r">
              <a:lnSpc>
                <a:spcPts val="4960"/>
              </a:lnSpc>
            </a:pPr>
            <a:r>
              <a:rPr lang="en-US" sz="3200" spc="108">
                <a:solidFill>
                  <a:srgbClr val="03313D"/>
                </a:solidFill>
                <a:latin typeface="Quicksand 1"/>
              </a:rPr>
              <a:t>Trainings</a:t>
            </a:r>
          </a:p>
          <a:p>
            <a:pPr algn="r">
              <a:lnSpc>
                <a:spcPts val="4960"/>
              </a:lnSpc>
            </a:pPr>
            <a:r>
              <a:rPr lang="en-US" sz="3200" spc="108">
                <a:solidFill>
                  <a:srgbClr val="03313D"/>
                </a:solidFill>
                <a:latin typeface="Quicksand 1"/>
              </a:rPr>
              <a:t>Online resources</a:t>
            </a:r>
          </a:p>
          <a:p>
            <a:pPr algn="r">
              <a:lnSpc>
                <a:spcPts val="4960"/>
              </a:lnSpc>
            </a:pPr>
            <a:r>
              <a:rPr lang="en-US" sz="3200" spc="108">
                <a:solidFill>
                  <a:srgbClr val="03313D"/>
                </a:solidFill>
                <a:latin typeface="Quicksand 1"/>
              </a:rPr>
              <a:t>Consultation services</a:t>
            </a:r>
          </a:p>
          <a:p>
            <a:pPr algn="r">
              <a:lnSpc>
                <a:spcPts val="4960"/>
              </a:lnSpc>
            </a:pPr>
            <a:r>
              <a:rPr lang="en-US" sz="3200" spc="108">
                <a:solidFill>
                  <a:srgbClr val="03313D"/>
                </a:solidFill>
                <a:latin typeface="Quicksand 1"/>
              </a:rPr>
              <a:t>Leaders’ Pledge</a:t>
            </a:r>
          </a:p>
        </p:txBody>
      </p:sp>
      <p:sp>
        <p:nvSpPr>
          <p:cNvPr name="TextBox 6" id="6"/>
          <p:cNvSpPr txBox="true"/>
          <p:nvPr/>
        </p:nvSpPr>
        <p:spPr>
          <a:xfrm rot="0">
            <a:off x="5327401" y="5922853"/>
            <a:ext cx="3321336" cy="679781"/>
          </a:xfrm>
          <a:prstGeom prst="rect">
            <a:avLst/>
          </a:prstGeom>
        </p:spPr>
        <p:txBody>
          <a:bodyPr anchor="t" rtlCol="false" tIns="0" lIns="0" bIns="0" rIns="0">
            <a:spAutoFit/>
          </a:bodyPr>
          <a:lstStyle/>
          <a:p>
            <a:pPr algn="r">
              <a:lnSpc>
                <a:spcPts val="5581"/>
              </a:lnSpc>
            </a:pPr>
            <a:r>
              <a:rPr lang="en-US" sz="3986">
                <a:solidFill>
                  <a:srgbClr val="FF914D"/>
                </a:solidFill>
                <a:latin typeface="Quicksand 1"/>
              </a:rPr>
              <a:t> </a:t>
            </a:r>
            <a:r>
              <a:rPr lang="en-US" sz="3986">
                <a:solidFill>
                  <a:srgbClr val="FF914D"/>
                </a:solidFill>
                <a:latin typeface="Quicksand 1"/>
              </a:rPr>
              <a:t>digna.ca</a:t>
            </a:r>
          </a:p>
        </p:txBody>
      </p:sp>
      <p:sp>
        <p:nvSpPr>
          <p:cNvPr name="TextBox 7" id="7"/>
          <p:cNvSpPr txBox="true"/>
          <p:nvPr/>
        </p:nvSpPr>
        <p:spPr>
          <a:xfrm rot="0">
            <a:off x="5898821" y="7657863"/>
            <a:ext cx="11001914" cy="2198370"/>
          </a:xfrm>
          <a:prstGeom prst="rect">
            <a:avLst/>
          </a:prstGeom>
        </p:spPr>
        <p:txBody>
          <a:bodyPr anchor="t" rtlCol="false" tIns="0" lIns="0" bIns="0" rIns="0">
            <a:spAutoFit/>
          </a:bodyPr>
          <a:lstStyle/>
          <a:p>
            <a:pPr>
              <a:lnSpc>
                <a:spcPts val="5880"/>
              </a:lnSpc>
            </a:pPr>
            <a:r>
              <a:rPr lang="en-US" sz="4200" spc="210">
                <a:solidFill>
                  <a:srgbClr val="FFFFFF"/>
                </a:solidFill>
                <a:latin typeface="Quicksand 1 Bold"/>
              </a:rPr>
              <a:t>THE CANADIAN CENTRE OF</a:t>
            </a:r>
            <a:r>
              <a:rPr lang="en-US" sz="4200" spc="210">
                <a:solidFill>
                  <a:srgbClr val="FFFFFF"/>
                </a:solidFill>
                <a:latin typeface="Quicksand 1 Bold"/>
              </a:rPr>
              <a:t> EXPERTISE ON THE PREVENTION OF SEXUAL EXPLOITATION AND ABUSE</a:t>
            </a:r>
          </a:p>
        </p:txBody>
      </p:sp>
      <p:sp>
        <p:nvSpPr>
          <p:cNvPr name="AutoShape 8" id="8"/>
          <p:cNvSpPr/>
          <p:nvPr/>
        </p:nvSpPr>
        <p:spPr>
          <a:xfrm rot="0">
            <a:off x="13540966" y="4419672"/>
            <a:ext cx="2029524" cy="2380513"/>
          </a:xfrm>
          <a:prstGeom prst="rect">
            <a:avLst/>
          </a:prstGeom>
          <a:solidFill>
            <a:srgbClr val="05213C"/>
          </a:solidFill>
        </p:spPr>
      </p:sp>
      <p:sp>
        <p:nvSpPr>
          <p:cNvPr name="AutoShape 9" id="9"/>
          <p:cNvSpPr/>
          <p:nvPr/>
        </p:nvSpPr>
        <p:spPr>
          <a:xfrm rot="0">
            <a:off x="11342483" y="4419672"/>
            <a:ext cx="2029524" cy="2380513"/>
          </a:xfrm>
          <a:prstGeom prst="rect">
            <a:avLst/>
          </a:prstGeom>
          <a:solidFill>
            <a:srgbClr val="05213C"/>
          </a:solidFill>
        </p:spPr>
      </p:sp>
      <p:sp>
        <p:nvSpPr>
          <p:cNvPr name="AutoShape 10" id="10"/>
          <p:cNvSpPr/>
          <p:nvPr/>
        </p:nvSpPr>
        <p:spPr>
          <a:xfrm rot="0">
            <a:off x="9144000" y="4419672"/>
            <a:ext cx="2029524" cy="2380513"/>
          </a:xfrm>
          <a:prstGeom prst="rect">
            <a:avLst/>
          </a:prstGeom>
          <a:solidFill>
            <a:srgbClr val="05213C"/>
          </a:solidFill>
        </p:spPr>
      </p:sp>
      <p:sp>
        <p:nvSpPr>
          <p:cNvPr name="TextBox 11" id="11"/>
          <p:cNvSpPr txBox="true"/>
          <p:nvPr/>
        </p:nvSpPr>
        <p:spPr>
          <a:xfrm rot="0">
            <a:off x="13776085" y="5040088"/>
            <a:ext cx="1559286" cy="539901"/>
          </a:xfrm>
          <a:prstGeom prst="rect">
            <a:avLst/>
          </a:prstGeom>
        </p:spPr>
        <p:txBody>
          <a:bodyPr anchor="t" rtlCol="false" tIns="0" lIns="0" bIns="0" rIns="0">
            <a:spAutoFit/>
          </a:bodyPr>
          <a:lstStyle/>
          <a:p>
            <a:pPr algn="ctr">
              <a:lnSpc>
                <a:spcPts val="2141"/>
              </a:lnSpc>
            </a:pPr>
            <a:r>
              <a:rPr lang="en-US" sz="1784" spc="178">
                <a:solidFill>
                  <a:srgbClr val="FFFFFF"/>
                </a:solidFill>
                <a:latin typeface="Quicksand 1"/>
              </a:rPr>
              <a:t>LINA</a:t>
            </a:r>
          </a:p>
          <a:p>
            <a:pPr algn="ctr">
              <a:lnSpc>
                <a:spcPts val="2141"/>
              </a:lnSpc>
            </a:pPr>
            <a:r>
              <a:rPr lang="en-US" sz="1784" spc="178">
                <a:solidFill>
                  <a:srgbClr val="FFFFFF"/>
                </a:solidFill>
                <a:latin typeface="Quicksand 1"/>
              </a:rPr>
              <a:t>SHAMSADIN</a:t>
            </a:r>
          </a:p>
        </p:txBody>
      </p:sp>
      <p:sp>
        <p:nvSpPr>
          <p:cNvPr name="TextBox 12" id="12"/>
          <p:cNvSpPr txBox="true"/>
          <p:nvPr/>
        </p:nvSpPr>
        <p:spPr>
          <a:xfrm rot="0">
            <a:off x="13717305" y="3441377"/>
            <a:ext cx="1559286" cy="587526"/>
          </a:xfrm>
          <a:prstGeom prst="rect">
            <a:avLst/>
          </a:prstGeom>
        </p:spPr>
        <p:txBody>
          <a:bodyPr anchor="t" rtlCol="false" tIns="0" lIns="0" bIns="0" rIns="0">
            <a:spAutoFit/>
          </a:bodyPr>
          <a:lstStyle/>
          <a:p>
            <a:pPr algn="ctr">
              <a:lnSpc>
                <a:spcPts val="2361"/>
              </a:lnSpc>
            </a:pPr>
            <a:r>
              <a:rPr lang="en-US" sz="1574" spc="15">
                <a:solidFill>
                  <a:srgbClr val="FFFFFF"/>
                </a:solidFill>
                <a:latin typeface="Quicksand 1"/>
              </a:rPr>
              <a:t>HRN </a:t>
            </a:r>
          </a:p>
          <a:p>
            <a:pPr algn="ctr">
              <a:lnSpc>
                <a:spcPts val="2361"/>
              </a:lnSpc>
            </a:pPr>
            <a:r>
              <a:rPr lang="en-US" sz="1574" spc="15">
                <a:solidFill>
                  <a:srgbClr val="FFFFFF"/>
                </a:solidFill>
                <a:latin typeface="Quicksand 1"/>
              </a:rPr>
              <a:t>Coordinator</a:t>
            </a:r>
          </a:p>
        </p:txBody>
      </p:sp>
      <p:grpSp>
        <p:nvGrpSpPr>
          <p:cNvPr name="Group 13" id="13"/>
          <p:cNvGrpSpPr/>
          <p:nvPr/>
        </p:nvGrpSpPr>
        <p:grpSpPr>
          <a:xfrm rot="0">
            <a:off x="9144000" y="2476704"/>
            <a:ext cx="6426490" cy="2326945"/>
            <a:chOff x="0" y="0"/>
            <a:chExt cx="8568654" cy="3102593"/>
          </a:xfrm>
        </p:grpSpPr>
        <p:pic>
          <p:nvPicPr>
            <p:cNvPr name="Picture 14" id="14"/>
            <p:cNvPicPr>
              <a:picLocks noChangeAspect="true"/>
            </p:cNvPicPr>
            <p:nvPr/>
          </p:nvPicPr>
          <p:blipFill>
            <a:blip r:embed="rId4"/>
            <a:srcRect l="6390" t="0" r="6390" b="0"/>
            <a:stretch>
              <a:fillRect/>
            </a:stretch>
          </p:blipFill>
          <p:spPr>
            <a:xfrm>
              <a:off x="0" y="0"/>
              <a:ext cx="2706079" cy="3102593"/>
            </a:xfrm>
            <a:prstGeom prst="rect">
              <a:avLst/>
            </a:prstGeom>
          </p:spPr>
        </p:pic>
        <p:pic>
          <p:nvPicPr>
            <p:cNvPr name="Picture 15" id="15"/>
            <p:cNvPicPr>
              <a:picLocks noChangeAspect="true"/>
            </p:cNvPicPr>
            <p:nvPr/>
          </p:nvPicPr>
          <p:blipFill>
            <a:blip r:embed="rId5"/>
            <a:srcRect l="6390" t="0" r="6390" b="0"/>
            <a:stretch>
              <a:fillRect/>
            </a:stretch>
          </p:blipFill>
          <p:spPr>
            <a:xfrm>
              <a:off x="2931287" y="0"/>
              <a:ext cx="2706079" cy="3102593"/>
            </a:xfrm>
            <a:prstGeom prst="rect">
              <a:avLst/>
            </a:prstGeom>
          </p:spPr>
        </p:pic>
        <p:pic>
          <p:nvPicPr>
            <p:cNvPr name="Picture 16" id="16"/>
            <p:cNvPicPr>
              <a:picLocks noChangeAspect="true"/>
            </p:cNvPicPr>
            <p:nvPr/>
          </p:nvPicPr>
          <p:blipFill>
            <a:blip r:embed="rId6"/>
            <a:srcRect l="6390" t="0" r="6390" b="0"/>
            <a:stretch>
              <a:fillRect/>
            </a:stretch>
          </p:blipFill>
          <p:spPr>
            <a:xfrm>
              <a:off x="5862574" y="0"/>
              <a:ext cx="2706079" cy="3102593"/>
            </a:xfrm>
            <a:prstGeom prst="rect">
              <a:avLst/>
            </a:prstGeom>
          </p:spPr>
        </p:pic>
      </p:grpSp>
      <p:sp>
        <p:nvSpPr>
          <p:cNvPr name="TextBox 17" id="17"/>
          <p:cNvSpPr txBox="true"/>
          <p:nvPr/>
        </p:nvSpPr>
        <p:spPr>
          <a:xfrm rot="0">
            <a:off x="9241491" y="5040088"/>
            <a:ext cx="1834542" cy="539901"/>
          </a:xfrm>
          <a:prstGeom prst="rect">
            <a:avLst/>
          </a:prstGeom>
        </p:spPr>
        <p:txBody>
          <a:bodyPr anchor="t" rtlCol="false" tIns="0" lIns="0" bIns="0" rIns="0">
            <a:spAutoFit/>
          </a:bodyPr>
          <a:lstStyle/>
          <a:p>
            <a:pPr algn="ctr">
              <a:lnSpc>
                <a:spcPts val="2141"/>
              </a:lnSpc>
            </a:pPr>
            <a:r>
              <a:rPr lang="en-US" sz="1784" spc="178">
                <a:solidFill>
                  <a:srgbClr val="FFFFFF"/>
                </a:solidFill>
                <a:latin typeface="Quicksand 1"/>
              </a:rPr>
              <a:t>A</a:t>
            </a:r>
            <a:r>
              <a:rPr lang="en-US" sz="1784" spc="178">
                <a:solidFill>
                  <a:srgbClr val="FFFFFF"/>
                </a:solidFill>
                <a:latin typeface="Quicksand 1"/>
              </a:rPr>
              <a:t>ISLYNN </a:t>
            </a:r>
          </a:p>
          <a:p>
            <a:pPr algn="ctr">
              <a:lnSpc>
                <a:spcPts val="2141"/>
              </a:lnSpc>
            </a:pPr>
            <a:r>
              <a:rPr lang="en-US" sz="1784" spc="178">
                <a:solidFill>
                  <a:srgbClr val="FFFFFF"/>
                </a:solidFill>
                <a:latin typeface="Quicksand 1"/>
              </a:rPr>
              <a:t>ROW</a:t>
            </a:r>
          </a:p>
        </p:txBody>
      </p:sp>
      <p:sp>
        <p:nvSpPr>
          <p:cNvPr name="TextBox 18" id="18"/>
          <p:cNvSpPr txBox="true"/>
          <p:nvPr/>
        </p:nvSpPr>
        <p:spPr>
          <a:xfrm rot="0">
            <a:off x="9247230" y="5713318"/>
            <a:ext cx="1926294" cy="587526"/>
          </a:xfrm>
          <a:prstGeom prst="rect">
            <a:avLst/>
          </a:prstGeom>
        </p:spPr>
        <p:txBody>
          <a:bodyPr anchor="t" rtlCol="false" tIns="0" lIns="0" bIns="0" rIns="0">
            <a:spAutoFit/>
          </a:bodyPr>
          <a:lstStyle/>
          <a:p>
            <a:pPr algn="ctr">
              <a:lnSpc>
                <a:spcPts val="2361"/>
              </a:lnSpc>
            </a:pPr>
            <a:r>
              <a:rPr lang="en-US" sz="1574" spc="15">
                <a:solidFill>
                  <a:srgbClr val="FFFFFF"/>
                </a:solidFill>
                <a:latin typeface="Quicksand 1"/>
              </a:rPr>
              <a:t>Digna Program </a:t>
            </a:r>
          </a:p>
          <a:p>
            <a:pPr algn="ctr">
              <a:lnSpc>
                <a:spcPts val="2361"/>
              </a:lnSpc>
            </a:pPr>
            <a:r>
              <a:rPr lang="en-US" sz="1574" spc="15">
                <a:solidFill>
                  <a:srgbClr val="FFFFFF"/>
                </a:solidFill>
                <a:latin typeface="Quicksand 1"/>
              </a:rPr>
              <a:t>Manager</a:t>
            </a:r>
          </a:p>
        </p:txBody>
      </p:sp>
      <p:sp>
        <p:nvSpPr>
          <p:cNvPr name="TextBox 19" id="19"/>
          <p:cNvSpPr txBox="true"/>
          <p:nvPr/>
        </p:nvSpPr>
        <p:spPr>
          <a:xfrm rot="0">
            <a:off x="11591932" y="5040088"/>
            <a:ext cx="1676846" cy="533400"/>
          </a:xfrm>
          <a:prstGeom prst="rect">
            <a:avLst/>
          </a:prstGeom>
        </p:spPr>
        <p:txBody>
          <a:bodyPr anchor="t" rtlCol="false" tIns="0" lIns="0" bIns="0" rIns="0">
            <a:spAutoFit/>
          </a:bodyPr>
          <a:lstStyle/>
          <a:p>
            <a:pPr algn="ctr">
              <a:lnSpc>
                <a:spcPts val="2141"/>
              </a:lnSpc>
            </a:pPr>
            <a:r>
              <a:rPr lang="en-US" sz="1784" spc="178">
                <a:solidFill>
                  <a:srgbClr val="FFFFFF"/>
                </a:solidFill>
                <a:latin typeface="Quicksand 1"/>
              </a:rPr>
              <a:t>NOELIA </a:t>
            </a:r>
          </a:p>
          <a:p>
            <a:pPr algn="ctr">
              <a:lnSpc>
                <a:spcPts val="2141"/>
              </a:lnSpc>
            </a:pPr>
            <a:r>
              <a:rPr lang="en-US" sz="1784" spc="178">
                <a:solidFill>
                  <a:srgbClr val="FFFFFF"/>
                </a:solidFill>
                <a:latin typeface="Quicksand 1"/>
              </a:rPr>
              <a:t>RUIZ</a:t>
            </a:r>
          </a:p>
        </p:txBody>
      </p:sp>
      <p:sp>
        <p:nvSpPr>
          <p:cNvPr name="TextBox 20" id="20"/>
          <p:cNvSpPr txBox="true"/>
          <p:nvPr/>
        </p:nvSpPr>
        <p:spPr>
          <a:xfrm rot="0">
            <a:off x="11394098" y="5713318"/>
            <a:ext cx="1926294" cy="587526"/>
          </a:xfrm>
          <a:prstGeom prst="rect">
            <a:avLst/>
          </a:prstGeom>
        </p:spPr>
        <p:txBody>
          <a:bodyPr anchor="t" rtlCol="false" tIns="0" lIns="0" bIns="0" rIns="0">
            <a:spAutoFit/>
          </a:bodyPr>
          <a:lstStyle/>
          <a:p>
            <a:pPr algn="ctr">
              <a:lnSpc>
                <a:spcPts val="2361"/>
              </a:lnSpc>
            </a:pPr>
            <a:r>
              <a:rPr lang="en-US" sz="1574" spc="15">
                <a:solidFill>
                  <a:srgbClr val="FFFFFF"/>
                </a:solidFill>
                <a:latin typeface="Quicksand 1"/>
              </a:rPr>
              <a:t>Digna Program Assistant</a:t>
            </a:r>
          </a:p>
        </p:txBody>
      </p:sp>
      <p:sp>
        <p:nvSpPr>
          <p:cNvPr name="TextBox 21" id="21"/>
          <p:cNvSpPr txBox="true"/>
          <p:nvPr/>
        </p:nvSpPr>
        <p:spPr>
          <a:xfrm rot="0">
            <a:off x="13592581" y="5713318"/>
            <a:ext cx="1926294" cy="587526"/>
          </a:xfrm>
          <a:prstGeom prst="rect">
            <a:avLst/>
          </a:prstGeom>
        </p:spPr>
        <p:txBody>
          <a:bodyPr anchor="t" rtlCol="false" tIns="0" lIns="0" bIns="0" rIns="0">
            <a:spAutoFit/>
          </a:bodyPr>
          <a:lstStyle/>
          <a:p>
            <a:pPr algn="ctr">
              <a:lnSpc>
                <a:spcPts val="2361"/>
              </a:lnSpc>
            </a:pPr>
            <a:r>
              <a:rPr lang="en-US" sz="1574" spc="15">
                <a:solidFill>
                  <a:srgbClr val="FFFFFF"/>
                </a:solidFill>
                <a:latin typeface="Quicksand 1"/>
              </a:rPr>
              <a:t>HRN</a:t>
            </a:r>
          </a:p>
          <a:p>
            <a:pPr algn="ctr">
              <a:lnSpc>
                <a:spcPts val="2361"/>
              </a:lnSpc>
            </a:pPr>
            <a:r>
              <a:rPr lang="en-US" sz="1574" spc="15">
                <a:solidFill>
                  <a:srgbClr val="FFFFFF"/>
                </a:solidFill>
                <a:latin typeface="Quicksand 1"/>
              </a:rPr>
              <a:t>Coordinator</a:t>
            </a:r>
          </a:p>
        </p:txBody>
      </p:sp>
      <p:grpSp>
        <p:nvGrpSpPr>
          <p:cNvPr name="Group 22" id="22"/>
          <p:cNvGrpSpPr/>
          <p:nvPr/>
        </p:nvGrpSpPr>
        <p:grpSpPr>
          <a:xfrm rot="0">
            <a:off x="13461885" y="2324579"/>
            <a:ext cx="2187687" cy="4779017"/>
            <a:chOff x="0" y="0"/>
            <a:chExt cx="1228307" cy="2683245"/>
          </a:xfrm>
        </p:grpSpPr>
        <p:sp>
          <p:nvSpPr>
            <p:cNvPr name="Freeform 23" id="23"/>
            <p:cNvSpPr/>
            <p:nvPr/>
          </p:nvSpPr>
          <p:spPr>
            <a:xfrm>
              <a:off x="0" y="0"/>
              <a:ext cx="1228307" cy="2683245"/>
            </a:xfrm>
            <a:custGeom>
              <a:avLst/>
              <a:gdLst/>
              <a:ahLst/>
              <a:cxnLst/>
              <a:rect r="r" b="b" t="t" l="l"/>
              <a:pathLst>
                <a:path h="2683245" w="1228307">
                  <a:moveTo>
                    <a:pt x="0" y="0"/>
                  </a:moveTo>
                  <a:lnTo>
                    <a:pt x="1228307" y="0"/>
                  </a:lnTo>
                  <a:lnTo>
                    <a:pt x="1228307" y="2683245"/>
                  </a:lnTo>
                  <a:lnTo>
                    <a:pt x="0" y="2683245"/>
                  </a:lnTo>
                  <a:close/>
                </a:path>
              </a:pathLst>
            </a:custGeom>
            <a:solidFill>
              <a:srgbClr val="FFFFFF"/>
            </a:solidFill>
          </p:spPr>
        </p:sp>
      </p:grpSp>
      <p:sp>
        <p:nvSpPr>
          <p:cNvPr name="TextBox 24" id="24"/>
          <p:cNvSpPr txBox="true"/>
          <p:nvPr/>
        </p:nvSpPr>
        <p:spPr>
          <a:xfrm rot="0">
            <a:off x="185155" y="7998211"/>
            <a:ext cx="5436891" cy="1546248"/>
          </a:xfrm>
          <a:prstGeom prst="rect">
            <a:avLst/>
          </a:prstGeom>
        </p:spPr>
        <p:txBody>
          <a:bodyPr anchor="t" rtlCol="false" tIns="0" lIns="0" bIns="0" rIns="0">
            <a:spAutoFit/>
          </a:bodyPr>
          <a:lstStyle/>
          <a:p>
            <a:pPr algn="ctr">
              <a:lnSpc>
                <a:spcPts val="6177"/>
              </a:lnSpc>
            </a:pPr>
            <a:r>
              <a:rPr lang="en-US" sz="4751" spc="237">
                <a:solidFill>
                  <a:srgbClr val="2E5C9E"/>
                </a:solidFill>
                <a:latin typeface="Quicksand 1 Bold"/>
              </a:rPr>
              <a:t>OUR PROJECT TEAMS </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05213C"/>
        </a:solidFill>
      </p:bgPr>
    </p:bg>
    <p:spTree>
      <p:nvGrpSpPr>
        <p:cNvPr id="1" name=""/>
        <p:cNvGrpSpPr/>
        <p:nvPr/>
      </p:nvGrpSpPr>
      <p:grpSpPr>
        <a:xfrm>
          <a:off x="0" y="0"/>
          <a:ext cx="0" cy="0"/>
          <a:chOff x="0" y="0"/>
          <a:chExt cx="0" cy="0"/>
        </a:xfrm>
      </p:grpSpPr>
      <p:sp>
        <p:nvSpPr>
          <p:cNvPr name="AutoShape 2" id="2"/>
          <p:cNvSpPr/>
          <p:nvPr/>
        </p:nvSpPr>
        <p:spPr>
          <a:xfrm rot="0">
            <a:off x="-368905" y="-226285"/>
            <a:ext cx="19025809" cy="7864632"/>
          </a:xfrm>
          <a:prstGeom prst="rect">
            <a:avLst/>
          </a:prstGeom>
          <a:solidFill>
            <a:srgbClr val="FFFFFF"/>
          </a:solidFill>
        </p:spPr>
      </p:sp>
      <p:pic>
        <p:nvPicPr>
          <p:cNvPr name="Picture 3" id="3"/>
          <p:cNvPicPr>
            <a:picLocks noChangeAspect="true"/>
          </p:cNvPicPr>
          <p:nvPr/>
        </p:nvPicPr>
        <p:blipFill>
          <a:blip r:embed="rId2"/>
          <a:srcRect l="0" t="0" r="0" b="0"/>
          <a:stretch>
            <a:fillRect/>
          </a:stretch>
        </p:blipFill>
        <p:spPr>
          <a:xfrm flipH="false" flipV="false" rot="0">
            <a:off x="54505" y="19462"/>
            <a:ext cx="967759" cy="967759"/>
          </a:xfrm>
          <a:prstGeom prst="rect">
            <a:avLst/>
          </a:prstGeom>
        </p:spPr>
      </p:pic>
      <p:pic>
        <p:nvPicPr>
          <p:cNvPr name="Picture 4" id="4"/>
          <p:cNvPicPr>
            <a:picLocks noChangeAspect="true"/>
          </p:cNvPicPr>
          <p:nvPr/>
        </p:nvPicPr>
        <p:blipFill>
          <a:blip r:embed="rId3"/>
          <a:srcRect l="0" t="0" r="0" b="0"/>
          <a:stretch>
            <a:fillRect/>
          </a:stretch>
        </p:blipFill>
        <p:spPr>
          <a:xfrm flipH="false" flipV="false" rot="0">
            <a:off x="7170475" y="1248636"/>
            <a:ext cx="3226871" cy="3226871"/>
          </a:xfrm>
          <a:prstGeom prst="rect">
            <a:avLst/>
          </a:prstGeom>
        </p:spPr>
      </p:pic>
      <p:sp>
        <p:nvSpPr>
          <p:cNvPr name="TextBox 5" id="5"/>
          <p:cNvSpPr txBox="true"/>
          <p:nvPr/>
        </p:nvSpPr>
        <p:spPr>
          <a:xfrm rot="0">
            <a:off x="5622046" y="7737839"/>
            <a:ext cx="11541288" cy="2327910"/>
          </a:xfrm>
          <a:prstGeom prst="rect">
            <a:avLst/>
          </a:prstGeom>
        </p:spPr>
        <p:txBody>
          <a:bodyPr anchor="t" rtlCol="false" tIns="0" lIns="0" bIns="0" rIns="0">
            <a:spAutoFit/>
          </a:bodyPr>
          <a:lstStyle/>
          <a:p>
            <a:pPr algn="ctr">
              <a:lnSpc>
                <a:spcPts val="9360"/>
              </a:lnSpc>
            </a:pPr>
            <a:r>
              <a:rPr lang="en-US" sz="7200" spc="359">
                <a:solidFill>
                  <a:srgbClr val="FFFFFF"/>
                </a:solidFill>
                <a:latin typeface="Quicksand 1 Bold"/>
              </a:rPr>
              <a:t>HUMANITARIAN RESPONSE NETWORK</a:t>
            </a:r>
          </a:p>
        </p:txBody>
      </p:sp>
      <p:sp>
        <p:nvSpPr>
          <p:cNvPr name="TextBox 6" id="6"/>
          <p:cNvSpPr txBox="true"/>
          <p:nvPr/>
        </p:nvSpPr>
        <p:spPr>
          <a:xfrm rot="0">
            <a:off x="7170475" y="4945075"/>
            <a:ext cx="8900111" cy="1612618"/>
          </a:xfrm>
          <a:prstGeom prst="rect">
            <a:avLst/>
          </a:prstGeom>
        </p:spPr>
        <p:txBody>
          <a:bodyPr anchor="t" rtlCol="false" tIns="0" lIns="0" bIns="0" rIns="0">
            <a:spAutoFit/>
          </a:bodyPr>
          <a:lstStyle/>
          <a:p>
            <a:pPr>
              <a:lnSpc>
                <a:spcPts val="4343"/>
              </a:lnSpc>
            </a:pPr>
            <a:r>
              <a:rPr lang="en-US" sz="2802" spc="95">
                <a:solidFill>
                  <a:srgbClr val="03313D"/>
                </a:solidFill>
                <a:latin typeface="Quicksand 1"/>
              </a:rPr>
              <a:t>The Humanita</a:t>
            </a:r>
            <a:r>
              <a:rPr lang="en-US" sz="2802" spc="95">
                <a:solidFill>
                  <a:srgbClr val="03313D"/>
                </a:solidFill>
                <a:latin typeface="Quicksand 1"/>
              </a:rPr>
              <a:t>rian Response Network of Canada (HRN) is a vibrant community of practice made of 38 Canadian Humanitarian Organisations.</a:t>
            </a:r>
          </a:p>
        </p:txBody>
      </p:sp>
      <p:sp>
        <p:nvSpPr>
          <p:cNvPr name="AutoShape 7" id="7"/>
          <p:cNvSpPr/>
          <p:nvPr/>
        </p:nvSpPr>
        <p:spPr>
          <a:xfrm rot="0">
            <a:off x="4451472" y="4177180"/>
            <a:ext cx="2029524" cy="2380513"/>
          </a:xfrm>
          <a:prstGeom prst="rect">
            <a:avLst/>
          </a:prstGeom>
          <a:solidFill>
            <a:srgbClr val="05213C"/>
          </a:solidFill>
        </p:spPr>
      </p:sp>
      <p:sp>
        <p:nvSpPr>
          <p:cNvPr name="AutoShape 8" id="8"/>
          <p:cNvSpPr/>
          <p:nvPr/>
        </p:nvSpPr>
        <p:spPr>
          <a:xfrm rot="0">
            <a:off x="3079887" y="4177180"/>
            <a:ext cx="2029524" cy="2380513"/>
          </a:xfrm>
          <a:prstGeom prst="rect">
            <a:avLst/>
          </a:prstGeom>
          <a:solidFill>
            <a:srgbClr val="05213C"/>
          </a:solidFill>
        </p:spPr>
      </p:sp>
      <p:sp>
        <p:nvSpPr>
          <p:cNvPr name="AutoShape 9" id="9"/>
          <p:cNvSpPr/>
          <p:nvPr/>
        </p:nvSpPr>
        <p:spPr>
          <a:xfrm rot="0">
            <a:off x="881404" y="4177180"/>
            <a:ext cx="2029524" cy="2380513"/>
          </a:xfrm>
          <a:prstGeom prst="rect">
            <a:avLst/>
          </a:prstGeom>
          <a:solidFill>
            <a:srgbClr val="05213C"/>
          </a:solidFill>
        </p:spPr>
      </p:sp>
      <p:sp>
        <p:nvSpPr>
          <p:cNvPr name="TextBox 10" id="10"/>
          <p:cNvSpPr txBox="true"/>
          <p:nvPr/>
        </p:nvSpPr>
        <p:spPr>
          <a:xfrm rot="0">
            <a:off x="4686591" y="4797597"/>
            <a:ext cx="1559286" cy="539901"/>
          </a:xfrm>
          <a:prstGeom prst="rect">
            <a:avLst/>
          </a:prstGeom>
        </p:spPr>
        <p:txBody>
          <a:bodyPr anchor="t" rtlCol="false" tIns="0" lIns="0" bIns="0" rIns="0">
            <a:spAutoFit/>
          </a:bodyPr>
          <a:lstStyle/>
          <a:p>
            <a:pPr algn="ctr">
              <a:lnSpc>
                <a:spcPts val="2141"/>
              </a:lnSpc>
            </a:pPr>
            <a:r>
              <a:rPr lang="en-US" sz="1784" spc="178">
                <a:solidFill>
                  <a:srgbClr val="FFFFFF"/>
                </a:solidFill>
                <a:latin typeface="Quicksand 1"/>
              </a:rPr>
              <a:t>LINA</a:t>
            </a:r>
          </a:p>
          <a:p>
            <a:pPr algn="ctr">
              <a:lnSpc>
                <a:spcPts val="2141"/>
              </a:lnSpc>
            </a:pPr>
            <a:r>
              <a:rPr lang="en-US" sz="1784" spc="178">
                <a:solidFill>
                  <a:srgbClr val="FFFFFF"/>
                </a:solidFill>
                <a:latin typeface="Quicksand 1"/>
              </a:rPr>
              <a:t>SHAMSADIN</a:t>
            </a:r>
          </a:p>
        </p:txBody>
      </p:sp>
      <p:sp>
        <p:nvSpPr>
          <p:cNvPr name="TextBox 11" id="11"/>
          <p:cNvSpPr txBox="true"/>
          <p:nvPr/>
        </p:nvSpPr>
        <p:spPr>
          <a:xfrm rot="0">
            <a:off x="5454709" y="3198885"/>
            <a:ext cx="1559286" cy="587526"/>
          </a:xfrm>
          <a:prstGeom prst="rect">
            <a:avLst/>
          </a:prstGeom>
        </p:spPr>
        <p:txBody>
          <a:bodyPr anchor="t" rtlCol="false" tIns="0" lIns="0" bIns="0" rIns="0">
            <a:spAutoFit/>
          </a:bodyPr>
          <a:lstStyle/>
          <a:p>
            <a:pPr algn="ctr">
              <a:lnSpc>
                <a:spcPts val="2361"/>
              </a:lnSpc>
            </a:pPr>
            <a:r>
              <a:rPr lang="en-US" sz="1574" spc="15">
                <a:solidFill>
                  <a:srgbClr val="FFFFFF"/>
                </a:solidFill>
                <a:latin typeface="Quicksand 1"/>
              </a:rPr>
              <a:t>HRN </a:t>
            </a:r>
          </a:p>
          <a:p>
            <a:pPr algn="ctr">
              <a:lnSpc>
                <a:spcPts val="2361"/>
              </a:lnSpc>
            </a:pPr>
            <a:r>
              <a:rPr lang="en-US" sz="1574" spc="15">
                <a:solidFill>
                  <a:srgbClr val="FFFFFF"/>
                </a:solidFill>
                <a:latin typeface="Quicksand 1"/>
              </a:rPr>
              <a:t>Coordinator</a:t>
            </a:r>
          </a:p>
        </p:txBody>
      </p:sp>
      <p:grpSp>
        <p:nvGrpSpPr>
          <p:cNvPr name="Group 12" id="12"/>
          <p:cNvGrpSpPr/>
          <p:nvPr/>
        </p:nvGrpSpPr>
        <p:grpSpPr>
          <a:xfrm rot="0">
            <a:off x="54505" y="2234212"/>
            <a:ext cx="6426490" cy="2326945"/>
            <a:chOff x="0" y="0"/>
            <a:chExt cx="8568654" cy="3102593"/>
          </a:xfrm>
        </p:grpSpPr>
        <p:pic>
          <p:nvPicPr>
            <p:cNvPr name="Picture 13" id="13"/>
            <p:cNvPicPr>
              <a:picLocks noChangeAspect="true"/>
            </p:cNvPicPr>
            <p:nvPr/>
          </p:nvPicPr>
          <p:blipFill>
            <a:blip r:embed="rId4"/>
            <a:srcRect l="6390" t="0" r="6390" b="0"/>
            <a:stretch>
              <a:fillRect/>
            </a:stretch>
          </p:blipFill>
          <p:spPr>
            <a:xfrm>
              <a:off x="0" y="0"/>
              <a:ext cx="2706079" cy="3102593"/>
            </a:xfrm>
            <a:prstGeom prst="rect">
              <a:avLst/>
            </a:prstGeom>
          </p:spPr>
        </p:pic>
        <p:pic>
          <p:nvPicPr>
            <p:cNvPr name="Picture 14" id="14"/>
            <p:cNvPicPr>
              <a:picLocks noChangeAspect="true"/>
            </p:cNvPicPr>
            <p:nvPr/>
          </p:nvPicPr>
          <p:blipFill>
            <a:blip r:embed="rId5"/>
            <a:srcRect l="6390" t="0" r="6390" b="0"/>
            <a:stretch>
              <a:fillRect/>
            </a:stretch>
          </p:blipFill>
          <p:spPr>
            <a:xfrm>
              <a:off x="2931287" y="0"/>
              <a:ext cx="2706079" cy="3102593"/>
            </a:xfrm>
            <a:prstGeom prst="rect">
              <a:avLst/>
            </a:prstGeom>
          </p:spPr>
        </p:pic>
        <p:pic>
          <p:nvPicPr>
            <p:cNvPr name="Picture 15" id="15"/>
            <p:cNvPicPr>
              <a:picLocks noChangeAspect="true"/>
            </p:cNvPicPr>
            <p:nvPr/>
          </p:nvPicPr>
          <p:blipFill>
            <a:blip r:embed="rId6"/>
            <a:srcRect l="6390" t="0" r="6390" b="0"/>
            <a:stretch>
              <a:fillRect/>
            </a:stretch>
          </p:blipFill>
          <p:spPr>
            <a:xfrm>
              <a:off x="5862574" y="0"/>
              <a:ext cx="2706079" cy="3102593"/>
            </a:xfrm>
            <a:prstGeom prst="rect">
              <a:avLst/>
            </a:prstGeom>
          </p:spPr>
        </p:pic>
      </p:grpSp>
      <p:sp>
        <p:nvSpPr>
          <p:cNvPr name="TextBox 16" id="16"/>
          <p:cNvSpPr txBox="true"/>
          <p:nvPr/>
        </p:nvSpPr>
        <p:spPr>
          <a:xfrm rot="0">
            <a:off x="978895" y="4797597"/>
            <a:ext cx="1834542" cy="539901"/>
          </a:xfrm>
          <a:prstGeom prst="rect">
            <a:avLst/>
          </a:prstGeom>
        </p:spPr>
        <p:txBody>
          <a:bodyPr anchor="t" rtlCol="false" tIns="0" lIns="0" bIns="0" rIns="0">
            <a:spAutoFit/>
          </a:bodyPr>
          <a:lstStyle/>
          <a:p>
            <a:pPr algn="ctr">
              <a:lnSpc>
                <a:spcPts val="2141"/>
              </a:lnSpc>
            </a:pPr>
            <a:r>
              <a:rPr lang="en-US" sz="1784" spc="178">
                <a:solidFill>
                  <a:srgbClr val="FFFFFF"/>
                </a:solidFill>
                <a:latin typeface="Quicksand 1"/>
              </a:rPr>
              <a:t>A</a:t>
            </a:r>
            <a:r>
              <a:rPr lang="en-US" sz="1784" spc="178">
                <a:solidFill>
                  <a:srgbClr val="FFFFFF"/>
                </a:solidFill>
                <a:latin typeface="Quicksand 1"/>
              </a:rPr>
              <a:t>ISLYNN </a:t>
            </a:r>
          </a:p>
          <a:p>
            <a:pPr algn="ctr">
              <a:lnSpc>
                <a:spcPts val="2141"/>
              </a:lnSpc>
            </a:pPr>
            <a:r>
              <a:rPr lang="en-US" sz="1784" spc="178">
                <a:solidFill>
                  <a:srgbClr val="FFFFFF"/>
                </a:solidFill>
                <a:latin typeface="Quicksand 1"/>
              </a:rPr>
              <a:t>ROW</a:t>
            </a:r>
          </a:p>
        </p:txBody>
      </p:sp>
      <p:sp>
        <p:nvSpPr>
          <p:cNvPr name="TextBox 17" id="17"/>
          <p:cNvSpPr txBox="true"/>
          <p:nvPr/>
        </p:nvSpPr>
        <p:spPr>
          <a:xfrm rot="0">
            <a:off x="984633" y="5470826"/>
            <a:ext cx="1926294" cy="587526"/>
          </a:xfrm>
          <a:prstGeom prst="rect">
            <a:avLst/>
          </a:prstGeom>
        </p:spPr>
        <p:txBody>
          <a:bodyPr anchor="t" rtlCol="false" tIns="0" lIns="0" bIns="0" rIns="0">
            <a:spAutoFit/>
          </a:bodyPr>
          <a:lstStyle/>
          <a:p>
            <a:pPr algn="ctr">
              <a:lnSpc>
                <a:spcPts val="2361"/>
              </a:lnSpc>
            </a:pPr>
            <a:r>
              <a:rPr lang="en-US" sz="1574" spc="15">
                <a:solidFill>
                  <a:srgbClr val="FFFFFF"/>
                </a:solidFill>
                <a:latin typeface="Quicksand 1"/>
              </a:rPr>
              <a:t>Digna Program </a:t>
            </a:r>
          </a:p>
          <a:p>
            <a:pPr algn="ctr">
              <a:lnSpc>
                <a:spcPts val="2361"/>
              </a:lnSpc>
            </a:pPr>
            <a:r>
              <a:rPr lang="en-US" sz="1574" spc="15">
                <a:solidFill>
                  <a:srgbClr val="FFFFFF"/>
                </a:solidFill>
                <a:latin typeface="Quicksand 1"/>
              </a:rPr>
              <a:t>Manager</a:t>
            </a:r>
          </a:p>
        </p:txBody>
      </p:sp>
      <p:sp>
        <p:nvSpPr>
          <p:cNvPr name="TextBox 18" id="18"/>
          <p:cNvSpPr txBox="true"/>
          <p:nvPr/>
        </p:nvSpPr>
        <p:spPr>
          <a:xfrm rot="0">
            <a:off x="4503087" y="5470826"/>
            <a:ext cx="1926294" cy="587526"/>
          </a:xfrm>
          <a:prstGeom prst="rect">
            <a:avLst/>
          </a:prstGeom>
        </p:spPr>
        <p:txBody>
          <a:bodyPr anchor="t" rtlCol="false" tIns="0" lIns="0" bIns="0" rIns="0">
            <a:spAutoFit/>
          </a:bodyPr>
          <a:lstStyle/>
          <a:p>
            <a:pPr algn="ctr">
              <a:lnSpc>
                <a:spcPts val="2361"/>
              </a:lnSpc>
            </a:pPr>
            <a:r>
              <a:rPr lang="en-US" sz="1574" spc="15">
                <a:solidFill>
                  <a:srgbClr val="FFFFFF"/>
                </a:solidFill>
                <a:latin typeface="Quicksand 1"/>
              </a:rPr>
              <a:t>HRN</a:t>
            </a:r>
          </a:p>
          <a:p>
            <a:pPr algn="ctr">
              <a:lnSpc>
                <a:spcPts val="2361"/>
              </a:lnSpc>
            </a:pPr>
            <a:r>
              <a:rPr lang="en-US" sz="1574" spc="15">
                <a:solidFill>
                  <a:srgbClr val="FFFFFF"/>
                </a:solidFill>
                <a:latin typeface="Quicksand 1"/>
              </a:rPr>
              <a:t>Coordinator</a:t>
            </a:r>
          </a:p>
        </p:txBody>
      </p:sp>
      <p:grpSp>
        <p:nvGrpSpPr>
          <p:cNvPr name="Group 19" id="19"/>
          <p:cNvGrpSpPr/>
          <p:nvPr/>
        </p:nvGrpSpPr>
        <p:grpSpPr>
          <a:xfrm rot="0">
            <a:off x="-203953" y="1831925"/>
            <a:ext cx="4655424" cy="5287165"/>
            <a:chOff x="0" y="0"/>
            <a:chExt cx="1307488" cy="1484914"/>
          </a:xfrm>
        </p:grpSpPr>
        <p:sp>
          <p:nvSpPr>
            <p:cNvPr name="Freeform 20" id="20"/>
            <p:cNvSpPr/>
            <p:nvPr/>
          </p:nvSpPr>
          <p:spPr>
            <a:xfrm>
              <a:off x="0" y="0"/>
              <a:ext cx="1307488" cy="1484914"/>
            </a:xfrm>
            <a:custGeom>
              <a:avLst/>
              <a:gdLst/>
              <a:ahLst/>
              <a:cxnLst/>
              <a:rect r="r" b="b" t="t" l="l"/>
              <a:pathLst>
                <a:path h="1484914" w="1307488">
                  <a:moveTo>
                    <a:pt x="0" y="0"/>
                  </a:moveTo>
                  <a:lnTo>
                    <a:pt x="1307488" y="0"/>
                  </a:lnTo>
                  <a:lnTo>
                    <a:pt x="1307488" y="1484914"/>
                  </a:lnTo>
                  <a:lnTo>
                    <a:pt x="0" y="1484914"/>
                  </a:lnTo>
                  <a:close/>
                </a:path>
              </a:pathLst>
            </a:custGeom>
            <a:solidFill>
              <a:srgbClr val="FFFFFF"/>
            </a:solidFill>
          </p:spPr>
        </p:sp>
      </p:grpSp>
      <p:sp>
        <p:nvSpPr>
          <p:cNvPr name="TextBox 21" id="21"/>
          <p:cNvSpPr txBox="true"/>
          <p:nvPr/>
        </p:nvSpPr>
        <p:spPr>
          <a:xfrm rot="0">
            <a:off x="185155" y="7998211"/>
            <a:ext cx="5436891" cy="1546248"/>
          </a:xfrm>
          <a:prstGeom prst="rect">
            <a:avLst/>
          </a:prstGeom>
        </p:spPr>
        <p:txBody>
          <a:bodyPr anchor="t" rtlCol="false" tIns="0" lIns="0" bIns="0" rIns="0">
            <a:spAutoFit/>
          </a:bodyPr>
          <a:lstStyle/>
          <a:p>
            <a:pPr algn="ctr">
              <a:lnSpc>
                <a:spcPts val="6177"/>
              </a:lnSpc>
            </a:pPr>
            <a:r>
              <a:rPr lang="en-US" sz="4751" spc="237">
                <a:solidFill>
                  <a:srgbClr val="2E5C9E"/>
                </a:solidFill>
                <a:latin typeface="Quicksand 1 Bold"/>
              </a:rPr>
              <a:t>OUR PROJECT TEAMS </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05213C"/>
        </a:solidFill>
      </p:bgPr>
    </p:bg>
    <p:spTree>
      <p:nvGrpSpPr>
        <p:cNvPr id="1" name=""/>
        <p:cNvGrpSpPr/>
        <p:nvPr/>
      </p:nvGrpSpPr>
      <p:grpSpPr>
        <a:xfrm>
          <a:off x="0" y="0"/>
          <a:ext cx="0" cy="0"/>
          <a:chOff x="0" y="0"/>
          <a:chExt cx="0" cy="0"/>
        </a:xfrm>
      </p:grpSpPr>
      <p:sp>
        <p:nvSpPr>
          <p:cNvPr name="AutoShape 2" id="2"/>
          <p:cNvSpPr/>
          <p:nvPr/>
        </p:nvSpPr>
        <p:spPr>
          <a:xfrm rot="0">
            <a:off x="-368905" y="-108748"/>
            <a:ext cx="19025809" cy="7759877"/>
          </a:xfrm>
          <a:prstGeom prst="rect">
            <a:avLst/>
          </a:prstGeom>
          <a:solidFill>
            <a:srgbClr val="FFFFFF"/>
          </a:solidFill>
        </p:spPr>
      </p:sp>
      <p:sp>
        <p:nvSpPr>
          <p:cNvPr name="TextBox 3" id="3"/>
          <p:cNvSpPr txBox="true"/>
          <p:nvPr/>
        </p:nvSpPr>
        <p:spPr>
          <a:xfrm rot="0">
            <a:off x="5929392" y="7920289"/>
            <a:ext cx="11329908" cy="1761997"/>
          </a:xfrm>
          <a:prstGeom prst="rect">
            <a:avLst/>
          </a:prstGeom>
        </p:spPr>
        <p:txBody>
          <a:bodyPr anchor="t" rtlCol="false" tIns="0" lIns="0" bIns="0" rIns="0">
            <a:spAutoFit/>
          </a:bodyPr>
          <a:lstStyle/>
          <a:p>
            <a:pPr algn="ctr">
              <a:lnSpc>
                <a:spcPts val="7032"/>
              </a:lnSpc>
            </a:pPr>
            <a:r>
              <a:rPr lang="en-US" sz="5409" spc="270">
                <a:solidFill>
                  <a:srgbClr val="FFFFFF"/>
                </a:solidFill>
                <a:latin typeface="Quicksand 1 Bold"/>
              </a:rPr>
              <a:t>BIGGER THAN OUR BORDERS (THE ODA CAMPAIGN)</a:t>
            </a:r>
          </a:p>
        </p:txBody>
      </p:sp>
      <p:pic>
        <p:nvPicPr>
          <p:cNvPr name="Picture 4" id="4"/>
          <p:cNvPicPr>
            <a:picLocks noChangeAspect="true"/>
          </p:cNvPicPr>
          <p:nvPr/>
        </p:nvPicPr>
        <p:blipFill>
          <a:blip r:embed="rId2"/>
          <a:srcRect l="0" t="0" r="0" b="0"/>
          <a:stretch>
            <a:fillRect/>
          </a:stretch>
        </p:blipFill>
        <p:spPr>
          <a:xfrm flipH="false" flipV="false" rot="0">
            <a:off x="54505" y="19462"/>
            <a:ext cx="967759" cy="967759"/>
          </a:xfrm>
          <a:prstGeom prst="rect">
            <a:avLst/>
          </a:prstGeom>
        </p:spPr>
      </p:pic>
      <p:sp>
        <p:nvSpPr>
          <p:cNvPr name="AutoShape 5" id="5"/>
          <p:cNvSpPr/>
          <p:nvPr/>
        </p:nvSpPr>
        <p:spPr>
          <a:xfrm rot="0">
            <a:off x="4625343" y="3771191"/>
            <a:ext cx="2029524" cy="2380513"/>
          </a:xfrm>
          <a:prstGeom prst="rect">
            <a:avLst/>
          </a:prstGeom>
          <a:solidFill>
            <a:srgbClr val="05213C"/>
          </a:solidFill>
        </p:spPr>
      </p:sp>
      <p:sp>
        <p:nvSpPr>
          <p:cNvPr name="AutoShape 6" id="6"/>
          <p:cNvSpPr/>
          <p:nvPr/>
        </p:nvSpPr>
        <p:spPr>
          <a:xfrm rot="0">
            <a:off x="2426859" y="3771191"/>
            <a:ext cx="2029524" cy="2380513"/>
          </a:xfrm>
          <a:prstGeom prst="rect">
            <a:avLst/>
          </a:prstGeom>
          <a:solidFill>
            <a:srgbClr val="05213C"/>
          </a:solidFill>
        </p:spPr>
      </p:sp>
      <p:grpSp>
        <p:nvGrpSpPr>
          <p:cNvPr name="Group 7" id="7"/>
          <p:cNvGrpSpPr/>
          <p:nvPr/>
        </p:nvGrpSpPr>
        <p:grpSpPr>
          <a:xfrm rot="0">
            <a:off x="2436384" y="1832495"/>
            <a:ext cx="6426490" cy="2326945"/>
            <a:chOff x="0" y="0"/>
            <a:chExt cx="8568654" cy="3102593"/>
          </a:xfrm>
        </p:grpSpPr>
        <p:pic>
          <p:nvPicPr>
            <p:cNvPr name="Picture 8" id="8"/>
            <p:cNvPicPr>
              <a:picLocks noChangeAspect="true"/>
            </p:cNvPicPr>
            <p:nvPr/>
          </p:nvPicPr>
          <p:blipFill>
            <a:blip r:embed="rId3"/>
            <a:srcRect l="6390" t="0" r="6390" b="0"/>
            <a:stretch>
              <a:fillRect/>
            </a:stretch>
          </p:blipFill>
          <p:spPr>
            <a:xfrm>
              <a:off x="0" y="0"/>
              <a:ext cx="2706079" cy="3102593"/>
            </a:xfrm>
            <a:prstGeom prst="rect">
              <a:avLst/>
            </a:prstGeom>
          </p:spPr>
        </p:pic>
        <p:pic>
          <p:nvPicPr>
            <p:cNvPr name="Picture 9" id="9"/>
            <p:cNvPicPr>
              <a:picLocks noChangeAspect="true"/>
            </p:cNvPicPr>
            <p:nvPr/>
          </p:nvPicPr>
          <p:blipFill>
            <a:blip r:embed="rId4"/>
            <a:srcRect l="6390" t="0" r="6390" b="0"/>
            <a:stretch>
              <a:fillRect/>
            </a:stretch>
          </p:blipFill>
          <p:spPr>
            <a:xfrm>
              <a:off x="2931287" y="0"/>
              <a:ext cx="2706079" cy="3102593"/>
            </a:xfrm>
            <a:prstGeom prst="rect">
              <a:avLst/>
            </a:prstGeom>
          </p:spPr>
        </p:pic>
        <p:pic>
          <p:nvPicPr>
            <p:cNvPr name="Picture 10" id="10"/>
            <p:cNvPicPr>
              <a:picLocks noChangeAspect="true"/>
            </p:cNvPicPr>
            <p:nvPr/>
          </p:nvPicPr>
          <p:blipFill>
            <a:blip r:embed="rId5"/>
            <a:srcRect l="42586" t="28187" r="42586" b="28187"/>
            <a:stretch>
              <a:fillRect/>
            </a:stretch>
          </p:blipFill>
          <p:spPr>
            <a:xfrm>
              <a:off x="5862574" y="0"/>
              <a:ext cx="2706079" cy="3102593"/>
            </a:xfrm>
            <a:prstGeom prst="rect">
              <a:avLst/>
            </a:prstGeom>
          </p:spPr>
        </p:pic>
      </p:grpSp>
      <p:sp>
        <p:nvSpPr>
          <p:cNvPr name="TextBox 11" id="11"/>
          <p:cNvSpPr txBox="true"/>
          <p:nvPr/>
        </p:nvSpPr>
        <p:spPr>
          <a:xfrm rot="0">
            <a:off x="2569033" y="4391607"/>
            <a:ext cx="1559286" cy="539901"/>
          </a:xfrm>
          <a:prstGeom prst="rect">
            <a:avLst/>
          </a:prstGeom>
        </p:spPr>
        <p:txBody>
          <a:bodyPr anchor="t" rtlCol="false" tIns="0" lIns="0" bIns="0" rIns="0">
            <a:spAutoFit/>
          </a:bodyPr>
          <a:lstStyle/>
          <a:p>
            <a:pPr algn="ctr">
              <a:lnSpc>
                <a:spcPts val="2141"/>
              </a:lnSpc>
            </a:pPr>
            <a:r>
              <a:rPr lang="en-US" sz="1784" spc="178">
                <a:solidFill>
                  <a:srgbClr val="FFFFFF"/>
                </a:solidFill>
                <a:latin typeface="Quicksand 1"/>
              </a:rPr>
              <a:t>SARAH MAGEE</a:t>
            </a:r>
          </a:p>
        </p:txBody>
      </p:sp>
      <p:sp>
        <p:nvSpPr>
          <p:cNvPr name="TextBox 12" id="12"/>
          <p:cNvSpPr txBox="true"/>
          <p:nvPr/>
        </p:nvSpPr>
        <p:spPr>
          <a:xfrm rot="0">
            <a:off x="2510253" y="5064837"/>
            <a:ext cx="1742790" cy="587526"/>
          </a:xfrm>
          <a:prstGeom prst="rect">
            <a:avLst/>
          </a:prstGeom>
        </p:spPr>
        <p:txBody>
          <a:bodyPr anchor="t" rtlCol="false" tIns="0" lIns="0" bIns="0" rIns="0">
            <a:spAutoFit/>
          </a:bodyPr>
          <a:lstStyle/>
          <a:p>
            <a:pPr algn="ctr">
              <a:lnSpc>
                <a:spcPts val="2361"/>
              </a:lnSpc>
            </a:pPr>
            <a:r>
              <a:rPr lang="en-US" sz="1574" spc="15">
                <a:solidFill>
                  <a:srgbClr val="FFFFFF"/>
                </a:solidFill>
                <a:latin typeface="Quicksand 1"/>
              </a:rPr>
              <a:t>ODA Camp</a:t>
            </a:r>
            <a:r>
              <a:rPr lang="en-US" sz="1574" spc="15">
                <a:solidFill>
                  <a:srgbClr val="FFFFFF"/>
                </a:solidFill>
                <a:latin typeface="Quicksand 1"/>
              </a:rPr>
              <a:t>aign Director​</a:t>
            </a:r>
          </a:p>
        </p:txBody>
      </p:sp>
      <p:sp>
        <p:nvSpPr>
          <p:cNvPr name="TextBox 13" id="13"/>
          <p:cNvSpPr txBox="true"/>
          <p:nvPr/>
        </p:nvSpPr>
        <p:spPr>
          <a:xfrm rot="0">
            <a:off x="4767516" y="4391607"/>
            <a:ext cx="1559286" cy="539901"/>
          </a:xfrm>
          <a:prstGeom prst="rect">
            <a:avLst/>
          </a:prstGeom>
        </p:spPr>
        <p:txBody>
          <a:bodyPr anchor="t" rtlCol="false" tIns="0" lIns="0" bIns="0" rIns="0">
            <a:spAutoFit/>
          </a:bodyPr>
          <a:lstStyle/>
          <a:p>
            <a:pPr algn="ctr">
              <a:lnSpc>
                <a:spcPts val="2141"/>
              </a:lnSpc>
            </a:pPr>
            <a:r>
              <a:rPr lang="en-US" sz="1784" spc="178">
                <a:solidFill>
                  <a:srgbClr val="FFFFFF"/>
                </a:solidFill>
                <a:latin typeface="Quicksand 1"/>
              </a:rPr>
              <a:t>CIANA</a:t>
            </a:r>
          </a:p>
          <a:p>
            <a:pPr algn="ctr">
              <a:lnSpc>
                <a:spcPts val="2141"/>
              </a:lnSpc>
            </a:pPr>
            <a:r>
              <a:rPr lang="en-US" sz="1784" spc="178">
                <a:solidFill>
                  <a:srgbClr val="FFFFFF"/>
                </a:solidFill>
                <a:latin typeface="Quicksand 1"/>
              </a:rPr>
              <a:t>VAN DUSEN</a:t>
            </a:r>
          </a:p>
        </p:txBody>
      </p:sp>
      <p:sp>
        <p:nvSpPr>
          <p:cNvPr name="TextBox 14" id="14"/>
          <p:cNvSpPr txBox="true"/>
          <p:nvPr/>
        </p:nvSpPr>
        <p:spPr>
          <a:xfrm rot="0">
            <a:off x="4649957" y="5064837"/>
            <a:ext cx="1794405" cy="587526"/>
          </a:xfrm>
          <a:prstGeom prst="rect">
            <a:avLst/>
          </a:prstGeom>
        </p:spPr>
        <p:txBody>
          <a:bodyPr anchor="t" rtlCol="false" tIns="0" lIns="0" bIns="0" rIns="0">
            <a:spAutoFit/>
          </a:bodyPr>
          <a:lstStyle/>
          <a:p>
            <a:pPr algn="ctr">
              <a:lnSpc>
                <a:spcPts val="2361"/>
              </a:lnSpc>
            </a:pPr>
            <a:r>
              <a:rPr lang="en-US" sz="1574" spc="15">
                <a:solidFill>
                  <a:srgbClr val="FFFFFF"/>
                </a:solidFill>
                <a:latin typeface="Quicksand 1"/>
              </a:rPr>
              <a:t>ODA Campaign Coordinator​</a:t>
            </a:r>
          </a:p>
        </p:txBody>
      </p:sp>
      <p:grpSp>
        <p:nvGrpSpPr>
          <p:cNvPr name="Group 15" id="15"/>
          <p:cNvGrpSpPr/>
          <p:nvPr/>
        </p:nvGrpSpPr>
        <p:grpSpPr>
          <a:xfrm rot="0">
            <a:off x="6675188" y="1564012"/>
            <a:ext cx="2187687" cy="4779017"/>
            <a:chOff x="0" y="0"/>
            <a:chExt cx="1228307" cy="2683245"/>
          </a:xfrm>
        </p:grpSpPr>
        <p:sp>
          <p:nvSpPr>
            <p:cNvPr name="Freeform 16" id="16"/>
            <p:cNvSpPr/>
            <p:nvPr/>
          </p:nvSpPr>
          <p:spPr>
            <a:xfrm>
              <a:off x="0" y="0"/>
              <a:ext cx="1228307" cy="2683245"/>
            </a:xfrm>
            <a:custGeom>
              <a:avLst/>
              <a:gdLst/>
              <a:ahLst/>
              <a:cxnLst/>
              <a:rect r="r" b="b" t="t" l="l"/>
              <a:pathLst>
                <a:path h="2683245" w="1228307">
                  <a:moveTo>
                    <a:pt x="0" y="0"/>
                  </a:moveTo>
                  <a:lnTo>
                    <a:pt x="1228307" y="0"/>
                  </a:lnTo>
                  <a:lnTo>
                    <a:pt x="1228307" y="2683245"/>
                  </a:lnTo>
                  <a:lnTo>
                    <a:pt x="0" y="2683245"/>
                  </a:lnTo>
                  <a:close/>
                </a:path>
              </a:pathLst>
            </a:custGeom>
            <a:solidFill>
              <a:srgbClr val="FFFFFF"/>
            </a:solidFill>
          </p:spPr>
        </p:sp>
      </p:grpSp>
      <p:sp>
        <p:nvSpPr>
          <p:cNvPr name="TextBox 17" id="17"/>
          <p:cNvSpPr txBox="true"/>
          <p:nvPr/>
        </p:nvSpPr>
        <p:spPr>
          <a:xfrm rot="0">
            <a:off x="7887676" y="1497337"/>
            <a:ext cx="9164874" cy="4922850"/>
          </a:xfrm>
          <a:prstGeom prst="rect">
            <a:avLst/>
          </a:prstGeom>
        </p:spPr>
        <p:txBody>
          <a:bodyPr anchor="t" rtlCol="false" tIns="0" lIns="0" bIns="0" rIns="0">
            <a:spAutoFit/>
          </a:bodyPr>
          <a:lstStyle/>
          <a:p>
            <a:pPr algn="ctr">
              <a:lnSpc>
                <a:spcPts val="4866"/>
              </a:lnSpc>
            </a:pPr>
            <a:r>
              <a:rPr lang="en-US" sz="3476">
                <a:solidFill>
                  <a:srgbClr val="000000"/>
                </a:solidFill>
                <a:latin typeface="Quicksand 1"/>
              </a:rPr>
              <a:t>Collaborating with the ODA working group, sector stakeholders, and sector allies, Bigger Than Our Borders develops and implements strategic campaigns that encourage increases to Canada’s commitment to international cooperation in pursuit of a fairer, healthier, and more resilient world.</a:t>
            </a:r>
          </a:p>
        </p:txBody>
      </p:sp>
      <p:sp>
        <p:nvSpPr>
          <p:cNvPr name="TextBox 18" id="18"/>
          <p:cNvSpPr txBox="true"/>
          <p:nvPr/>
        </p:nvSpPr>
        <p:spPr>
          <a:xfrm rot="0">
            <a:off x="185155" y="7998211"/>
            <a:ext cx="5436891" cy="1546248"/>
          </a:xfrm>
          <a:prstGeom prst="rect">
            <a:avLst/>
          </a:prstGeom>
        </p:spPr>
        <p:txBody>
          <a:bodyPr anchor="t" rtlCol="false" tIns="0" lIns="0" bIns="0" rIns="0">
            <a:spAutoFit/>
          </a:bodyPr>
          <a:lstStyle/>
          <a:p>
            <a:pPr algn="ctr">
              <a:lnSpc>
                <a:spcPts val="6177"/>
              </a:lnSpc>
            </a:pPr>
            <a:r>
              <a:rPr lang="en-US" sz="4751" spc="237">
                <a:solidFill>
                  <a:srgbClr val="2E5C9E"/>
                </a:solidFill>
                <a:latin typeface="Quicksand 1 Bold"/>
              </a:rPr>
              <a:t>OUR PROJECT TEAMS </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0" r="0" b="0"/>
          <a:stretch>
            <a:fillRect/>
          </a:stretch>
        </p:blipFill>
        <p:spPr>
          <a:xfrm flipH="false" flipV="false" rot="0">
            <a:off x="4712745" y="987222"/>
            <a:ext cx="11229954" cy="8422465"/>
          </a:xfrm>
          <a:prstGeom prst="rect">
            <a:avLst/>
          </a:prstGeom>
        </p:spPr>
      </p:pic>
      <p:pic>
        <p:nvPicPr>
          <p:cNvPr name="Picture 3" id="3"/>
          <p:cNvPicPr>
            <a:picLocks noChangeAspect="true"/>
          </p:cNvPicPr>
          <p:nvPr/>
        </p:nvPicPr>
        <p:blipFill>
          <a:blip r:embed="rId3"/>
          <a:srcRect l="0" t="0" r="0" b="0"/>
          <a:stretch>
            <a:fillRect/>
          </a:stretch>
        </p:blipFill>
        <p:spPr>
          <a:xfrm flipH="false" flipV="false" rot="0">
            <a:off x="54505" y="19462"/>
            <a:ext cx="967759" cy="967759"/>
          </a:xfrm>
          <a:prstGeom prst="rect">
            <a:avLst/>
          </a:prstGeom>
        </p:spPr>
      </p:pic>
      <p:sp>
        <p:nvSpPr>
          <p:cNvPr name="TextBox 4" id="4"/>
          <p:cNvSpPr txBox="true"/>
          <p:nvPr/>
        </p:nvSpPr>
        <p:spPr>
          <a:xfrm rot="-5400000">
            <a:off x="-1694491" y="4571192"/>
            <a:ext cx="8238144" cy="1153160"/>
          </a:xfrm>
          <a:prstGeom prst="rect">
            <a:avLst/>
          </a:prstGeom>
        </p:spPr>
        <p:txBody>
          <a:bodyPr anchor="t" rtlCol="false" tIns="0" lIns="0" bIns="0" rIns="0">
            <a:spAutoFit/>
          </a:bodyPr>
          <a:lstStyle/>
          <a:p>
            <a:pPr algn="ctr">
              <a:lnSpc>
                <a:spcPts val="9360"/>
              </a:lnSpc>
            </a:pPr>
            <a:r>
              <a:rPr lang="en-US" sz="7200" spc="359">
                <a:solidFill>
                  <a:srgbClr val="2E5C9E"/>
                </a:solidFill>
                <a:latin typeface="Quicksand 1 Bold"/>
              </a:rPr>
              <a:t>OUR BOARD </a:t>
            </a:r>
          </a:p>
        </p:txBody>
      </p:sp>
      <p:sp>
        <p:nvSpPr>
          <p:cNvPr name="TextBox 5" id="5"/>
          <p:cNvSpPr txBox="true"/>
          <p:nvPr/>
        </p:nvSpPr>
        <p:spPr>
          <a:xfrm rot="0">
            <a:off x="5078406" y="2697780"/>
            <a:ext cx="1593056" cy="390525"/>
          </a:xfrm>
          <a:prstGeom prst="rect">
            <a:avLst/>
          </a:prstGeom>
        </p:spPr>
        <p:txBody>
          <a:bodyPr anchor="t" rtlCol="false" tIns="0" lIns="0" bIns="0" rIns="0">
            <a:spAutoFit/>
          </a:bodyPr>
          <a:lstStyle/>
          <a:p>
            <a:pPr algn="ctr">
              <a:lnSpc>
                <a:spcPts val="1499"/>
              </a:lnSpc>
            </a:pPr>
            <a:r>
              <a:rPr lang="en-US" sz="1499">
                <a:solidFill>
                  <a:srgbClr val="FFFFFF"/>
                </a:solidFill>
                <a:latin typeface="Quicksand 2 Bold"/>
              </a:rPr>
              <a:t>Richard Veenstra</a:t>
            </a:r>
          </a:p>
          <a:p>
            <a:pPr algn="ctr">
              <a:lnSpc>
                <a:spcPts val="1499"/>
              </a:lnSpc>
            </a:pPr>
            <a:r>
              <a:rPr lang="en-US" sz="1499">
                <a:solidFill>
                  <a:srgbClr val="FFFFFF"/>
                </a:solidFill>
                <a:latin typeface="Quicksand 2 Bold"/>
              </a:rPr>
              <a:t>M</a:t>
            </a:r>
            <a:r>
              <a:rPr lang="en-US" sz="1499">
                <a:solidFill>
                  <a:srgbClr val="FFFFFF"/>
                </a:solidFill>
                <a:latin typeface="Quicksand 2 Bold"/>
              </a:rPr>
              <a:t>ission Inclusion</a:t>
            </a:r>
          </a:p>
        </p:txBody>
      </p:sp>
      <p:sp>
        <p:nvSpPr>
          <p:cNvPr name="TextBox 6" id="6"/>
          <p:cNvSpPr txBox="true"/>
          <p:nvPr/>
        </p:nvSpPr>
        <p:spPr>
          <a:xfrm rot="0">
            <a:off x="7416448" y="2697780"/>
            <a:ext cx="1379339" cy="390525"/>
          </a:xfrm>
          <a:prstGeom prst="rect">
            <a:avLst/>
          </a:prstGeom>
        </p:spPr>
        <p:txBody>
          <a:bodyPr anchor="t" rtlCol="false" tIns="0" lIns="0" bIns="0" rIns="0">
            <a:spAutoFit/>
          </a:bodyPr>
          <a:lstStyle/>
          <a:p>
            <a:pPr algn="ctr">
              <a:lnSpc>
                <a:spcPts val="1499"/>
              </a:lnSpc>
            </a:pPr>
            <a:r>
              <a:rPr lang="en-US" sz="1499">
                <a:solidFill>
                  <a:srgbClr val="FFFFFF"/>
                </a:solidFill>
                <a:latin typeface="Quicksand 2 Bold"/>
              </a:rPr>
              <a:t>Christ</a:t>
            </a:r>
            <a:r>
              <a:rPr lang="en-US" sz="1499">
                <a:solidFill>
                  <a:srgbClr val="FFFFFF"/>
                </a:solidFill>
                <a:latin typeface="Quicksand 2 Bold"/>
              </a:rPr>
              <a:t>ine Bui</a:t>
            </a:r>
          </a:p>
          <a:p>
            <a:pPr algn="ctr">
              <a:lnSpc>
                <a:spcPts val="1499"/>
              </a:lnSpc>
            </a:pPr>
            <a:r>
              <a:rPr lang="en-US" sz="1499">
                <a:solidFill>
                  <a:srgbClr val="FFFFFF"/>
                </a:solidFill>
                <a:latin typeface="Quicksand 2 Bold"/>
              </a:rPr>
              <a:t>Oxfam-Québec</a:t>
            </a:r>
          </a:p>
        </p:txBody>
      </p:sp>
      <p:sp>
        <p:nvSpPr>
          <p:cNvPr name="TextBox 7" id="7"/>
          <p:cNvSpPr txBox="true"/>
          <p:nvPr/>
        </p:nvSpPr>
        <p:spPr>
          <a:xfrm rot="0">
            <a:off x="9409675" y="2697780"/>
            <a:ext cx="1836093" cy="390525"/>
          </a:xfrm>
          <a:prstGeom prst="rect">
            <a:avLst/>
          </a:prstGeom>
        </p:spPr>
        <p:txBody>
          <a:bodyPr anchor="t" rtlCol="false" tIns="0" lIns="0" bIns="0" rIns="0">
            <a:spAutoFit/>
          </a:bodyPr>
          <a:lstStyle/>
          <a:p>
            <a:pPr algn="ctr">
              <a:lnSpc>
                <a:spcPts val="1499"/>
              </a:lnSpc>
            </a:pPr>
            <a:r>
              <a:rPr lang="en-US" sz="1499">
                <a:solidFill>
                  <a:srgbClr val="000000"/>
                </a:solidFill>
                <a:latin typeface="Quicksand 2 Bold"/>
              </a:rPr>
              <a:t>Dr. Dor</a:t>
            </a:r>
            <a:r>
              <a:rPr lang="en-US" sz="1499">
                <a:solidFill>
                  <a:srgbClr val="000000"/>
                </a:solidFill>
                <a:latin typeface="Quicksand 2 Bold"/>
              </a:rPr>
              <a:t>othy Nyambi</a:t>
            </a:r>
          </a:p>
          <a:p>
            <a:pPr algn="ctr">
              <a:lnSpc>
                <a:spcPts val="1499"/>
              </a:lnSpc>
            </a:pPr>
            <a:r>
              <a:rPr lang="en-US" sz="1499">
                <a:solidFill>
                  <a:srgbClr val="000000"/>
                </a:solidFill>
                <a:latin typeface="Quicksand 2 Bold"/>
              </a:rPr>
              <a:t>MEDA</a:t>
            </a:r>
          </a:p>
        </p:txBody>
      </p:sp>
      <p:sp>
        <p:nvSpPr>
          <p:cNvPr name="TextBox 8" id="8"/>
          <p:cNvSpPr txBox="true"/>
          <p:nvPr/>
        </p:nvSpPr>
        <p:spPr>
          <a:xfrm rot="0">
            <a:off x="11675736" y="2697780"/>
            <a:ext cx="1792932" cy="390525"/>
          </a:xfrm>
          <a:prstGeom prst="rect">
            <a:avLst/>
          </a:prstGeom>
        </p:spPr>
        <p:txBody>
          <a:bodyPr anchor="t" rtlCol="false" tIns="0" lIns="0" bIns="0" rIns="0">
            <a:spAutoFit/>
          </a:bodyPr>
          <a:lstStyle/>
          <a:p>
            <a:pPr algn="ctr">
              <a:lnSpc>
                <a:spcPts val="1499"/>
              </a:lnSpc>
            </a:pPr>
            <a:r>
              <a:rPr lang="en-US" sz="1499">
                <a:solidFill>
                  <a:srgbClr val="FFFFFF"/>
                </a:solidFill>
                <a:latin typeface="Quicksand 2 Bold"/>
              </a:rPr>
              <a:t>Eileen Alma</a:t>
            </a:r>
          </a:p>
          <a:p>
            <a:pPr algn="ctr">
              <a:lnSpc>
                <a:spcPts val="1499"/>
              </a:lnSpc>
            </a:pPr>
            <a:r>
              <a:rPr lang="en-US" sz="1499">
                <a:solidFill>
                  <a:srgbClr val="FFFFFF"/>
                </a:solidFill>
                <a:latin typeface="Quicksand 2 Bold"/>
              </a:rPr>
              <a:t>Coady Int</a:t>
            </a:r>
            <a:r>
              <a:rPr lang="en-US" sz="1499">
                <a:solidFill>
                  <a:srgbClr val="FFFFFF"/>
                </a:solidFill>
                <a:latin typeface="Quicksand 2 Bold"/>
              </a:rPr>
              <a:t>l. Institute</a:t>
            </a:r>
          </a:p>
        </p:txBody>
      </p:sp>
      <p:sp>
        <p:nvSpPr>
          <p:cNvPr name="TextBox 9" id="9"/>
          <p:cNvSpPr txBox="true"/>
          <p:nvPr/>
        </p:nvSpPr>
        <p:spPr>
          <a:xfrm rot="0">
            <a:off x="14174145" y="2697780"/>
            <a:ext cx="1479649" cy="390525"/>
          </a:xfrm>
          <a:prstGeom prst="rect">
            <a:avLst/>
          </a:prstGeom>
        </p:spPr>
        <p:txBody>
          <a:bodyPr anchor="t" rtlCol="false" tIns="0" lIns="0" bIns="0" rIns="0">
            <a:spAutoFit/>
          </a:bodyPr>
          <a:lstStyle/>
          <a:p>
            <a:pPr algn="ctr">
              <a:lnSpc>
                <a:spcPts val="1499"/>
              </a:lnSpc>
            </a:pPr>
            <a:r>
              <a:rPr lang="en-US" sz="1499">
                <a:solidFill>
                  <a:srgbClr val="FFFFFF"/>
                </a:solidFill>
                <a:latin typeface="Quicksand 2 Bold"/>
              </a:rPr>
              <a:t>Janice Hamilton</a:t>
            </a:r>
          </a:p>
          <a:p>
            <a:pPr algn="ctr">
              <a:lnSpc>
                <a:spcPts val="1499"/>
              </a:lnSpc>
            </a:pPr>
            <a:r>
              <a:rPr lang="en-US" sz="1499">
                <a:solidFill>
                  <a:srgbClr val="FFFFFF"/>
                </a:solidFill>
                <a:latin typeface="Quicksand 2 Bold"/>
              </a:rPr>
              <a:t>MCIC</a:t>
            </a:r>
          </a:p>
        </p:txBody>
      </p:sp>
      <p:sp>
        <p:nvSpPr>
          <p:cNvPr name="TextBox 10" id="10"/>
          <p:cNvSpPr txBox="true"/>
          <p:nvPr/>
        </p:nvSpPr>
        <p:spPr>
          <a:xfrm rot="0">
            <a:off x="4794517" y="4807929"/>
            <a:ext cx="1947118" cy="390525"/>
          </a:xfrm>
          <a:prstGeom prst="rect">
            <a:avLst/>
          </a:prstGeom>
        </p:spPr>
        <p:txBody>
          <a:bodyPr anchor="t" rtlCol="false" tIns="0" lIns="0" bIns="0" rIns="0">
            <a:spAutoFit/>
          </a:bodyPr>
          <a:lstStyle/>
          <a:p>
            <a:pPr algn="ctr">
              <a:lnSpc>
                <a:spcPts val="1499"/>
              </a:lnSpc>
            </a:pPr>
            <a:r>
              <a:rPr lang="en-US" sz="1499">
                <a:solidFill>
                  <a:srgbClr val="FFFFFF"/>
                </a:solidFill>
                <a:latin typeface="Quicksand 2 Bold"/>
              </a:rPr>
              <a:t>Kathari</a:t>
            </a:r>
            <a:r>
              <a:rPr lang="en-US" sz="1499">
                <a:solidFill>
                  <a:srgbClr val="FFFFFF"/>
                </a:solidFill>
                <a:latin typeface="Quicksand 2 Bold"/>
              </a:rPr>
              <a:t>ne Im-Jenkins</a:t>
            </a:r>
          </a:p>
          <a:p>
            <a:pPr algn="ctr">
              <a:lnSpc>
                <a:spcPts val="1499"/>
              </a:lnSpc>
            </a:pPr>
            <a:r>
              <a:rPr lang="en-US" sz="1499">
                <a:solidFill>
                  <a:srgbClr val="FFFFFF"/>
                </a:solidFill>
                <a:latin typeface="Quicksand 2 Bold"/>
              </a:rPr>
              <a:t>WUSC</a:t>
            </a:r>
          </a:p>
        </p:txBody>
      </p:sp>
      <p:sp>
        <p:nvSpPr>
          <p:cNvPr name="TextBox 11" id="11"/>
          <p:cNvSpPr txBox="true"/>
          <p:nvPr/>
        </p:nvSpPr>
        <p:spPr>
          <a:xfrm rot="0">
            <a:off x="14251105" y="4752975"/>
            <a:ext cx="1078557" cy="390525"/>
          </a:xfrm>
          <a:prstGeom prst="rect">
            <a:avLst/>
          </a:prstGeom>
        </p:spPr>
        <p:txBody>
          <a:bodyPr anchor="t" rtlCol="false" tIns="0" lIns="0" bIns="0" rIns="0">
            <a:spAutoFit/>
          </a:bodyPr>
          <a:lstStyle/>
          <a:p>
            <a:pPr algn="ctr">
              <a:lnSpc>
                <a:spcPts val="1499"/>
              </a:lnSpc>
            </a:pPr>
            <a:r>
              <a:rPr lang="en-US" sz="1499">
                <a:solidFill>
                  <a:srgbClr val="FFFFFF"/>
                </a:solidFill>
                <a:latin typeface="Quicksand 2 Bold"/>
              </a:rPr>
              <a:t>Leah Ettarh</a:t>
            </a:r>
          </a:p>
          <a:p>
            <a:pPr algn="ctr">
              <a:lnSpc>
                <a:spcPts val="1499"/>
              </a:lnSpc>
            </a:pPr>
            <a:r>
              <a:rPr lang="en-US" sz="1499">
                <a:solidFill>
                  <a:srgbClr val="FFFFFF"/>
                </a:solidFill>
                <a:latin typeface="Quicksand 2 Bold"/>
              </a:rPr>
              <a:t>ACGC</a:t>
            </a:r>
          </a:p>
        </p:txBody>
      </p:sp>
      <p:sp>
        <p:nvSpPr>
          <p:cNvPr name="TextBox 12" id="12"/>
          <p:cNvSpPr txBox="true"/>
          <p:nvPr/>
        </p:nvSpPr>
        <p:spPr>
          <a:xfrm rot="0">
            <a:off x="4803893" y="6838389"/>
            <a:ext cx="744885" cy="390525"/>
          </a:xfrm>
          <a:prstGeom prst="rect">
            <a:avLst/>
          </a:prstGeom>
        </p:spPr>
        <p:txBody>
          <a:bodyPr anchor="t" rtlCol="false" tIns="0" lIns="0" bIns="0" rIns="0">
            <a:spAutoFit/>
          </a:bodyPr>
          <a:lstStyle/>
          <a:p>
            <a:pPr algn="ctr">
              <a:lnSpc>
                <a:spcPts val="1499"/>
              </a:lnSpc>
            </a:pPr>
            <a:r>
              <a:rPr lang="en-US" sz="1499">
                <a:solidFill>
                  <a:srgbClr val="000000"/>
                </a:solidFill>
                <a:latin typeface="Quicksand 2 Bold"/>
              </a:rPr>
              <a:t>Nabil</a:t>
            </a:r>
            <a:r>
              <a:rPr lang="en-US" sz="1499">
                <a:solidFill>
                  <a:srgbClr val="000000"/>
                </a:solidFill>
                <a:latin typeface="Quicksand 2 Bold"/>
              </a:rPr>
              <a:t> Ali</a:t>
            </a:r>
          </a:p>
          <a:p>
            <a:pPr algn="ctr">
              <a:lnSpc>
                <a:spcPts val="1499"/>
              </a:lnSpc>
            </a:pPr>
            <a:r>
              <a:rPr lang="en-US" sz="1499">
                <a:solidFill>
                  <a:srgbClr val="000000"/>
                </a:solidFill>
                <a:latin typeface="Quicksand 2 Bold"/>
              </a:rPr>
              <a:t>IDRF</a:t>
            </a:r>
          </a:p>
        </p:txBody>
      </p:sp>
      <p:sp>
        <p:nvSpPr>
          <p:cNvPr name="TextBox 13" id="13"/>
          <p:cNvSpPr txBox="true"/>
          <p:nvPr/>
        </p:nvSpPr>
        <p:spPr>
          <a:xfrm rot="0">
            <a:off x="13982842" y="6838389"/>
            <a:ext cx="1615083" cy="390525"/>
          </a:xfrm>
          <a:prstGeom prst="rect">
            <a:avLst/>
          </a:prstGeom>
        </p:spPr>
        <p:txBody>
          <a:bodyPr anchor="t" rtlCol="false" tIns="0" lIns="0" bIns="0" rIns="0">
            <a:spAutoFit/>
          </a:bodyPr>
          <a:lstStyle/>
          <a:p>
            <a:pPr algn="ctr">
              <a:lnSpc>
                <a:spcPts val="1499"/>
              </a:lnSpc>
            </a:pPr>
            <a:r>
              <a:rPr lang="en-US" sz="1499">
                <a:solidFill>
                  <a:srgbClr val="FFFFFF"/>
                </a:solidFill>
                <a:latin typeface="Quicksand 2 Bold"/>
              </a:rPr>
              <a:t>Nicole</a:t>
            </a:r>
            <a:r>
              <a:rPr lang="en-US" sz="1499">
                <a:solidFill>
                  <a:srgbClr val="FFFFFF"/>
                </a:solidFill>
                <a:latin typeface="Quicksand 2 Bold"/>
              </a:rPr>
              <a:t> Hurtubise</a:t>
            </a:r>
          </a:p>
          <a:p>
            <a:pPr algn="ctr">
              <a:lnSpc>
                <a:spcPts val="1499"/>
              </a:lnSpc>
            </a:pPr>
            <a:r>
              <a:rPr lang="en-US" sz="1499">
                <a:solidFill>
                  <a:srgbClr val="FFFFFF"/>
                </a:solidFill>
                <a:latin typeface="Quicksand 2 Bold"/>
              </a:rPr>
              <a:t>WaterAid Canada</a:t>
            </a:r>
          </a:p>
        </p:txBody>
      </p:sp>
      <p:sp>
        <p:nvSpPr>
          <p:cNvPr name="TextBox 14" id="14"/>
          <p:cNvSpPr txBox="true"/>
          <p:nvPr/>
        </p:nvSpPr>
        <p:spPr>
          <a:xfrm rot="0">
            <a:off x="9543249" y="9019162"/>
            <a:ext cx="1568946" cy="390525"/>
          </a:xfrm>
          <a:prstGeom prst="rect">
            <a:avLst/>
          </a:prstGeom>
        </p:spPr>
        <p:txBody>
          <a:bodyPr anchor="t" rtlCol="false" tIns="0" lIns="0" bIns="0" rIns="0">
            <a:spAutoFit/>
          </a:bodyPr>
          <a:lstStyle/>
          <a:p>
            <a:pPr algn="ctr">
              <a:lnSpc>
                <a:spcPts val="1499"/>
              </a:lnSpc>
            </a:pPr>
            <a:r>
              <a:rPr lang="en-US" sz="1499">
                <a:solidFill>
                  <a:srgbClr val="FFFFFF"/>
                </a:solidFill>
                <a:latin typeface="Quicksand 2 Bold"/>
              </a:rPr>
              <a:t>Odette</a:t>
            </a:r>
            <a:r>
              <a:rPr lang="en-US" sz="1499">
                <a:solidFill>
                  <a:srgbClr val="FFFFFF"/>
                </a:solidFill>
                <a:latin typeface="Quicksand 2 Bold"/>
              </a:rPr>
              <a:t> McCarthy</a:t>
            </a:r>
          </a:p>
          <a:p>
            <a:pPr algn="ctr">
              <a:lnSpc>
                <a:spcPts val="1499"/>
              </a:lnSpc>
            </a:pPr>
            <a:r>
              <a:rPr lang="en-US" sz="1499">
                <a:solidFill>
                  <a:srgbClr val="FFFFFF"/>
                </a:solidFill>
                <a:latin typeface="Quicksand 2 Bold"/>
              </a:rPr>
              <a:t>Equitas</a:t>
            </a:r>
          </a:p>
        </p:txBody>
      </p:sp>
      <p:sp>
        <p:nvSpPr>
          <p:cNvPr name="TextBox 15" id="15"/>
          <p:cNvSpPr txBox="true"/>
          <p:nvPr/>
        </p:nvSpPr>
        <p:spPr>
          <a:xfrm rot="0">
            <a:off x="7425303" y="9019162"/>
            <a:ext cx="1361629" cy="390525"/>
          </a:xfrm>
          <a:prstGeom prst="rect">
            <a:avLst/>
          </a:prstGeom>
        </p:spPr>
        <p:txBody>
          <a:bodyPr anchor="t" rtlCol="false" tIns="0" lIns="0" bIns="0" rIns="0">
            <a:spAutoFit/>
          </a:bodyPr>
          <a:lstStyle/>
          <a:p>
            <a:pPr algn="ctr">
              <a:lnSpc>
                <a:spcPts val="1499"/>
              </a:lnSpc>
            </a:pPr>
            <a:r>
              <a:rPr lang="en-US" sz="1499">
                <a:solidFill>
                  <a:srgbClr val="FFFFFF"/>
                </a:solidFill>
                <a:latin typeface="Quicksand 2 Bold"/>
              </a:rPr>
              <a:t>Michèle</a:t>
            </a:r>
            <a:r>
              <a:rPr lang="en-US" sz="1499">
                <a:solidFill>
                  <a:srgbClr val="FFFFFF"/>
                </a:solidFill>
                <a:latin typeface="Quicksand 2 Bold"/>
              </a:rPr>
              <a:t> Asselin</a:t>
            </a:r>
          </a:p>
          <a:p>
            <a:pPr algn="ctr">
              <a:lnSpc>
                <a:spcPts val="1499"/>
              </a:lnSpc>
            </a:pPr>
            <a:r>
              <a:rPr lang="en-US" sz="1499">
                <a:solidFill>
                  <a:srgbClr val="FFFFFF"/>
                </a:solidFill>
                <a:latin typeface="Quicksand 2 Bold"/>
              </a:rPr>
              <a:t>AQOCI</a:t>
            </a:r>
          </a:p>
        </p:txBody>
      </p:sp>
      <p:sp>
        <p:nvSpPr>
          <p:cNvPr name="TextBox 16" id="16"/>
          <p:cNvSpPr txBox="true"/>
          <p:nvPr/>
        </p:nvSpPr>
        <p:spPr>
          <a:xfrm rot="0">
            <a:off x="4803893" y="9019162"/>
            <a:ext cx="2093416" cy="390525"/>
          </a:xfrm>
          <a:prstGeom prst="rect">
            <a:avLst/>
          </a:prstGeom>
        </p:spPr>
        <p:txBody>
          <a:bodyPr anchor="t" rtlCol="false" tIns="0" lIns="0" bIns="0" rIns="0">
            <a:spAutoFit/>
          </a:bodyPr>
          <a:lstStyle/>
          <a:p>
            <a:pPr algn="ctr">
              <a:lnSpc>
                <a:spcPts val="1499"/>
              </a:lnSpc>
            </a:pPr>
            <a:r>
              <a:rPr lang="en-US" sz="1499">
                <a:solidFill>
                  <a:srgbClr val="000000"/>
                </a:solidFill>
                <a:latin typeface="Quicksand 2 Bold"/>
              </a:rPr>
              <a:t>Marc Bonomo</a:t>
            </a:r>
          </a:p>
          <a:p>
            <a:pPr algn="ctr">
              <a:lnSpc>
                <a:spcPts val="1499"/>
              </a:lnSpc>
            </a:pPr>
            <a:r>
              <a:rPr lang="en-US" sz="1499">
                <a:solidFill>
                  <a:srgbClr val="000000"/>
                </a:solidFill>
                <a:latin typeface="Quicksand 2 Bold"/>
              </a:rPr>
              <a:t>SOS Children’s</a:t>
            </a:r>
            <a:r>
              <a:rPr lang="en-US" sz="1499">
                <a:solidFill>
                  <a:srgbClr val="000000"/>
                </a:solidFill>
                <a:latin typeface="Quicksand 2 Bold"/>
              </a:rPr>
              <a:t> Villages</a:t>
            </a:r>
          </a:p>
        </p:txBody>
      </p:sp>
      <p:sp>
        <p:nvSpPr>
          <p:cNvPr name="TextBox 17" id="17"/>
          <p:cNvSpPr txBox="true"/>
          <p:nvPr/>
        </p:nvSpPr>
        <p:spPr>
          <a:xfrm rot="0">
            <a:off x="11540674" y="9000112"/>
            <a:ext cx="2214265" cy="390525"/>
          </a:xfrm>
          <a:prstGeom prst="rect">
            <a:avLst/>
          </a:prstGeom>
        </p:spPr>
        <p:txBody>
          <a:bodyPr anchor="t" rtlCol="false" tIns="0" lIns="0" bIns="0" rIns="0">
            <a:spAutoFit/>
          </a:bodyPr>
          <a:lstStyle/>
          <a:p>
            <a:pPr algn="ctr">
              <a:lnSpc>
                <a:spcPts val="1499"/>
              </a:lnSpc>
            </a:pPr>
            <a:r>
              <a:rPr lang="en-US" sz="1499">
                <a:solidFill>
                  <a:srgbClr val="FFFFFF"/>
                </a:solidFill>
                <a:latin typeface="Quicksand 2 Bold"/>
              </a:rPr>
              <a:t>Pascal</a:t>
            </a:r>
            <a:r>
              <a:rPr lang="en-US" sz="1499">
                <a:solidFill>
                  <a:srgbClr val="FFFFFF"/>
                </a:solidFill>
                <a:latin typeface="Quicksand 2 Bold"/>
              </a:rPr>
              <a:t> Paradis</a:t>
            </a:r>
          </a:p>
          <a:p>
            <a:pPr algn="ctr">
              <a:lnSpc>
                <a:spcPts val="1499"/>
              </a:lnSpc>
            </a:pPr>
            <a:r>
              <a:rPr lang="en-US" sz="1499">
                <a:solidFill>
                  <a:srgbClr val="FFFFFF"/>
                </a:solidFill>
                <a:latin typeface="Quicksand 2 Bold"/>
              </a:rPr>
              <a:t>Avocats Sans Frontières</a:t>
            </a:r>
          </a:p>
        </p:txBody>
      </p:sp>
      <p:sp>
        <p:nvSpPr>
          <p:cNvPr name="TextBox 18" id="18"/>
          <p:cNvSpPr txBox="true"/>
          <p:nvPr/>
        </p:nvSpPr>
        <p:spPr>
          <a:xfrm rot="0">
            <a:off x="13984314" y="9000112"/>
            <a:ext cx="1697236" cy="390525"/>
          </a:xfrm>
          <a:prstGeom prst="rect">
            <a:avLst/>
          </a:prstGeom>
        </p:spPr>
        <p:txBody>
          <a:bodyPr anchor="t" rtlCol="false" tIns="0" lIns="0" bIns="0" rIns="0">
            <a:spAutoFit/>
          </a:bodyPr>
          <a:lstStyle/>
          <a:p>
            <a:pPr algn="ctr">
              <a:lnSpc>
                <a:spcPts val="1499"/>
              </a:lnSpc>
            </a:pPr>
            <a:r>
              <a:rPr lang="en-US" sz="1499">
                <a:solidFill>
                  <a:srgbClr val="FFFFFF"/>
                </a:solidFill>
                <a:latin typeface="Quicksand 2 Bold"/>
              </a:rPr>
              <a:t>Tanjina</a:t>
            </a:r>
            <a:r>
              <a:rPr lang="en-US" sz="1499">
                <a:solidFill>
                  <a:srgbClr val="FFFFFF"/>
                </a:solidFill>
                <a:latin typeface="Quicksand 2 Bold"/>
              </a:rPr>
              <a:t> Mirza</a:t>
            </a:r>
          </a:p>
          <a:p>
            <a:pPr algn="ctr">
              <a:lnSpc>
                <a:spcPts val="1499"/>
              </a:lnSpc>
            </a:pPr>
            <a:r>
              <a:rPr lang="en-US" sz="1499">
                <a:solidFill>
                  <a:srgbClr val="FFFFFF"/>
                </a:solidFill>
                <a:latin typeface="Quicksand 2 Bold"/>
              </a:rPr>
              <a:t>Plan International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DAELFejg1P0</dc:identifier>
  <dcterms:modified xsi:type="dcterms:W3CDTF">2011-08-01T06:04:30Z</dcterms:modified>
  <cp:revision>1</cp:revision>
  <dc:title>Cooperation Canada 101</dc:title>
</cp:coreProperties>
</file>